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56" r:id="rId2"/>
    <p:sldId id="257" r:id="rId3"/>
    <p:sldId id="258" r:id="rId4"/>
    <p:sldId id="259" r:id="rId5"/>
    <p:sldId id="261" r:id="rId6"/>
    <p:sldId id="260" r:id="rId7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20600"/>
    <a:srgbClr val="F5AA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0929"/>
  </p:normalViewPr>
  <p:slideViewPr>
    <p:cSldViewPr>
      <p:cViewPr varScale="1">
        <p:scale>
          <a:sx n="73" d="100"/>
          <a:sy n="73" d="100"/>
        </p:scale>
        <p:origin x="1320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1CED6D1-DEEB-4B4A-9021-DC0BB5F77052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61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4423773-83B3-4259-B83F-D87CABCD292F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A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smtClean="0"/>
          </a:p>
        </p:txBody>
      </p:sp>
      <p:pic>
        <p:nvPicPr>
          <p:cNvPr id="1032" name="Picture 8" descr="Logo strip .jpg                                                0007E14DBWShared                       BCD28F07: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1674813"/>
          </a:xfrm>
          <a:prstGeom prst="rect">
            <a:avLst/>
          </a:prstGeom>
          <a:noFill/>
        </p:spPr>
      </p:pic>
      <p:sp>
        <p:nvSpPr>
          <p:cNvPr id="1034" name="Text Box 10"/>
          <p:cNvSpPr txBox="1">
            <a:spLocks noChangeArrowheads="1"/>
          </p:cNvSpPr>
          <p:nvPr userDrawn="1"/>
        </p:nvSpPr>
        <p:spPr bwMode="auto">
          <a:xfrm>
            <a:off x="0" y="6400800"/>
            <a:ext cx="9144000" cy="461665"/>
          </a:xfrm>
          <a:prstGeom prst="rect">
            <a:avLst/>
          </a:prstGeom>
          <a:solidFill>
            <a:srgbClr val="B20600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 b="1" dirty="0" smtClean="0">
                <a:solidFill>
                  <a:schemeClr val="bg1"/>
                </a:solidFill>
                <a:latin typeface="Verdana" charset="0"/>
              </a:rPr>
              <a:t>The role of Civil Society</a:t>
            </a:r>
            <a:r>
              <a:rPr lang="en-US" sz="1200" b="1" baseline="0" dirty="0" smtClean="0">
                <a:solidFill>
                  <a:schemeClr val="bg1"/>
                </a:solidFill>
                <a:latin typeface="Verdana" charset="0"/>
              </a:rPr>
              <a:t> and Inclusion in NTD and UHC, At World Health Summit, Berlin           </a:t>
            </a:r>
            <a:r>
              <a:rPr lang="en-US" sz="1200" dirty="0" smtClean="0">
                <a:solidFill>
                  <a:schemeClr val="bg1"/>
                </a:solidFill>
                <a:latin typeface="Verdana" charset="0"/>
              </a:rPr>
              <a:t>Oct 2019 </a:t>
            </a:r>
            <a:r>
              <a:rPr lang="en-US" sz="1200" dirty="0">
                <a:solidFill>
                  <a:schemeClr val="bg1"/>
                </a:solidFill>
                <a:latin typeface="Verdana" charset="0"/>
              </a:rPr>
              <a:t>			</a:t>
            </a:r>
            <a:endParaRPr lang="en-US" dirty="0"/>
          </a:p>
        </p:txBody>
      </p:sp>
      <p:sp>
        <p:nvSpPr>
          <p:cNvPr id="1038" name="Line 14"/>
          <p:cNvSpPr>
            <a:spLocks noChangeShapeType="1"/>
          </p:cNvSpPr>
          <p:nvPr userDrawn="1"/>
        </p:nvSpPr>
        <p:spPr bwMode="auto">
          <a:xfrm>
            <a:off x="-108520" y="6400800"/>
            <a:ext cx="9144000" cy="0"/>
          </a:xfrm>
          <a:prstGeom prst="line">
            <a:avLst/>
          </a:prstGeom>
          <a:noFill/>
          <a:ln w="57150">
            <a:solidFill>
              <a:srgbClr val="F5AA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A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Verdana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Verdana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Verdana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Verdana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Verdana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Verdana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Verdana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Verdana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F5AA00"/>
        </a:buClr>
        <a:buFont typeface="Times"/>
        <a:buChar char="•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F5AA00"/>
        </a:buClr>
        <a:buFont typeface="Times"/>
        <a:buChar char="•"/>
        <a:defRPr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F5AA00"/>
        </a:buClr>
        <a:buFont typeface="Times"/>
        <a:buChar char="•"/>
        <a:defRPr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F5AA00"/>
        </a:buClr>
        <a:buFont typeface="Times"/>
        <a:buChar char="•"/>
        <a:defRPr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F5AA00"/>
        </a:buClr>
        <a:buFont typeface="Times"/>
        <a:buChar char="•"/>
        <a:defRPr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F5AA00"/>
        </a:buClr>
        <a:buFont typeface="Times"/>
        <a:buChar char="•"/>
        <a:defRPr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F5AA00"/>
        </a:buClr>
        <a:buFont typeface="Times"/>
        <a:buChar char="•"/>
        <a:defRPr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F5AA00"/>
        </a:buClr>
        <a:buFont typeface="Times"/>
        <a:buChar char="•"/>
        <a:defRPr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F5AA00"/>
        </a:buClr>
        <a:buFont typeface="Times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Kirsty.Thompson@cbm.org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mailto:kirsty.Thompson@cbm.org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438400"/>
            <a:ext cx="7772400" cy="1143000"/>
          </a:xfrm>
        </p:spPr>
        <p:txBody>
          <a:bodyPr/>
          <a:lstStyle/>
          <a:p>
            <a:r>
              <a:rPr lang="en-AU" dirty="0"/>
              <a:t>The role of civil society on NTD’s and Inclusion</a:t>
            </a:r>
            <a:br>
              <a:rPr lang="en-AU" dirty="0"/>
            </a:br>
            <a:endParaRPr lang="en-AU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62000" y="3886200"/>
            <a:ext cx="6400800" cy="1752600"/>
          </a:xfrm>
        </p:spPr>
        <p:txBody>
          <a:bodyPr/>
          <a:lstStyle/>
          <a:p>
            <a:pPr algn="l"/>
            <a:r>
              <a:rPr lang="en-US" dirty="0"/>
              <a:t>Within a panel on NTDs and Inclusion under the umbrella of Universal Health </a:t>
            </a:r>
            <a:r>
              <a:rPr lang="en-US" dirty="0" smtClean="0"/>
              <a:t>Coverage</a:t>
            </a:r>
          </a:p>
          <a:p>
            <a:pPr algn="l"/>
            <a:endParaRPr lang="en-US" dirty="0"/>
          </a:p>
          <a:p>
            <a:pPr algn="l"/>
            <a:r>
              <a:rPr lang="en-US" dirty="0" smtClean="0"/>
              <a:t>Dr Kirsty Thompson</a:t>
            </a:r>
            <a:r>
              <a:rPr lang="en-US" dirty="0"/>
              <a:t> </a:t>
            </a:r>
            <a:r>
              <a:rPr lang="en-US" dirty="0" smtClean="0"/>
              <a:t>-  Lead, CBM Inclusion Advisory Group</a:t>
            </a:r>
          </a:p>
          <a:p>
            <a:pPr algn="l"/>
            <a:r>
              <a:rPr lang="en-US" dirty="0" smtClean="0">
                <a:hlinkClick r:id="rId2"/>
              </a:rPr>
              <a:t>Kirsty.Thompson@cbm.org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3548063" y="6176963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7550" y="4437112"/>
            <a:ext cx="2628900" cy="1914453"/>
          </a:xfrm>
          <a:prstGeom prst="rect">
            <a:avLst/>
          </a:prstGeom>
        </p:spPr>
      </p:pic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32656"/>
            <a:ext cx="7772400" cy="1143000"/>
          </a:xfrm>
        </p:spPr>
        <p:txBody>
          <a:bodyPr/>
          <a:lstStyle/>
          <a:p>
            <a:r>
              <a:rPr lang="en-US" sz="3200" dirty="0" smtClean="0">
                <a:solidFill>
                  <a:srgbClr val="B20600"/>
                </a:solidFill>
              </a:rPr>
              <a:t>The imperative: </a:t>
            </a:r>
            <a:br>
              <a:rPr lang="en-US" sz="3200" dirty="0" smtClean="0">
                <a:solidFill>
                  <a:srgbClr val="B20600"/>
                </a:solidFill>
              </a:rPr>
            </a:br>
            <a:r>
              <a:rPr lang="en-US" sz="3200" dirty="0" smtClean="0">
                <a:solidFill>
                  <a:srgbClr val="B20600"/>
                </a:solidFill>
              </a:rPr>
              <a:t>Leave no one behind</a:t>
            </a:r>
            <a:endParaRPr lang="en-US" sz="2400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r>
              <a:rPr lang="en-US" dirty="0" smtClean="0"/>
              <a:t>Poorest people, as well as other ‘minority’ and typically excluded population groups – </a:t>
            </a:r>
            <a:r>
              <a:rPr lang="en-US" dirty="0" err="1" smtClean="0"/>
              <a:t>interectionality</a:t>
            </a:r>
            <a:r>
              <a:rPr lang="en-US" dirty="0" smtClean="0"/>
              <a:t>.</a:t>
            </a:r>
          </a:p>
          <a:p>
            <a:r>
              <a:rPr lang="en-US" dirty="0" smtClean="0"/>
              <a:t>Human rights</a:t>
            </a:r>
            <a:endParaRPr lang="en-US" dirty="0"/>
          </a:p>
          <a:p>
            <a:r>
              <a:rPr lang="en-US" dirty="0" smtClean="0"/>
              <a:t>Strategies, f</a:t>
            </a:r>
            <a:r>
              <a:rPr lang="en-US" dirty="0" smtClean="0"/>
              <a:t>rameworks and action plans</a:t>
            </a:r>
          </a:p>
          <a:p>
            <a:pPr lvl="1"/>
            <a:r>
              <a:rPr lang="en-US" dirty="0" smtClean="0"/>
              <a:t>WHO roadmap, UHC, Agenda 2030, Donor strategies, etc.</a:t>
            </a:r>
          </a:p>
          <a:p>
            <a:r>
              <a:rPr lang="en-US" dirty="0" smtClean="0"/>
              <a:t>Data </a:t>
            </a:r>
          </a:p>
          <a:p>
            <a:pPr lvl="1"/>
            <a:r>
              <a:rPr lang="en-US" dirty="0" smtClean="0"/>
              <a:t>Are we reaching only the ‘accessible poor’?</a:t>
            </a:r>
          </a:p>
          <a:p>
            <a:r>
              <a:rPr lang="en-US" dirty="0" smtClean="0"/>
              <a:t>Commercial imperative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2" name="AutoShape 2" descr="Image result for image leave no one behi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07504" y="386862"/>
            <a:ext cx="5688632" cy="1143000"/>
          </a:xfrm>
        </p:spPr>
        <p:txBody>
          <a:bodyPr/>
          <a:lstStyle/>
          <a:p>
            <a:r>
              <a:rPr lang="en-AU" dirty="0" smtClean="0">
                <a:solidFill>
                  <a:srgbClr val="B20600"/>
                </a:solidFill>
              </a:rPr>
              <a:t>From theory to reality: Some tips…</a:t>
            </a:r>
            <a:endParaRPr lang="en-AU" dirty="0">
              <a:solidFill>
                <a:srgbClr val="B20600"/>
              </a:solidFill>
            </a:endParaRPr>
          </a:p>
        </p:txBody>
      </p:sp>
      <p:pic>
        <p:nvPicPr>
          <p:cNvPr id="5" name="Content Placeholder 4" descr="C:\Users\dlewis\AppData\Local\Microsoft\Windows\Temporary Internet Files\Content.Word\IMG_6330.JPG"/>
          <p:cNvPicPr>
            <a:picLocks noGrp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55" b="14342"/>
          <a:stretch/>
        </p:blipFill>
        <p:spPr bwMode="auto">
          <a:xfrm>
            <a:off x="251520" y="2198076"/>
            <a:ext cx="3096344" cy="1806988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Content Placeholder 13"/>
          <p:cNvSpPr>
            <a:spLocks noGrp="1"/>
          </p:cNvSpPr>
          <p:nvPr>
            <p:ph sz="half" idx="2"/>
          </p:nvPr>
        </p:nvSpPr>
        <p:spPr>
          <a:xfrm>
            <a:off x="3347864" y="1752600"/>
            <a:ext cx="5796136" cy="455672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AU" dirty="0" smtClean="0"/>
              <a:t>Data and evidence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AU" dirty="0" smtClean="0"/>
              <a:t>Identify and address barriers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AU" dirty="0" smtClean="0"/>
              <a:t>Partner for advice and referral pathways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AU" dirty="0" smtClean="0"/>
              <a:t>Work with representative organisations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AU" dirty="0" smtClean="0"/>
              <a:t>Invest in staff knowledge and capacity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AU" dirty="0" smtClean="0"/>
              <a:t>Inclusive budgeting</a:t>
            </a:r>
            <a:endParaRPr lang="en-AU" dirty="0"/>
          </a:p>
        </p:txBody>
      </p:sp>
      <p:sp>
        <p:nvSpPr>
          <p:cNvPr id="15" name="TextBox 14"/>
          <p:cNvSpPr txBox="1"/>
          <p:nvPr/>
        </p:nvSpPr>
        <p:spPr>
          <a:xfrm>
            <a:off x="251520" y="3976951"/>
            <a:ext cx="30963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200" dirty="0" smtClean="0">
                <a:latin typeface="+mj-lt"/>
              </a:rPr>
              <a:t>© CBM. CBM staff and partners in Nairobi, March 2019 for a workshop on strengthening inclusion in CBM’s NTD programs</a:t>
            </a:r>
            <a:endParaRPr lang="en-AU" sz="1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041000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Some roles for Civil Society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 smtClean="0"/>
              <a:t>Advocacy</a:t>
            </a:r>
          </a:p>
          <a:p>
            <a:pPr lvl="1"/>
            <a:r>
              <a:rPr lang="en-AU" dirty="0" smtClean="0"/>
              <a:t>Baselines on disability and other marginalised groups</a:t>
            </a:r>
          </a:p>
          <a:p>
            <a:pPr lvl="1"/>
            <a:r>
              <a:rPr lang="en-AU" dirty="0" smtClean="0"/>
              <a:t>Accountability for inclusive approaches and budgeting</a:t>
            </a:r>
          </a:p>
          <a:p>
            <a:r>
              <a:rPr lang="en-AU" dirty="0" smtClean="0"/>
              <a:t>Piloting and modelling</a:t>
            </a:r>
          </a:p>
          <a:p>
            <a:r>
              <a:rPr lang="en-AU" dirty="0" smtClean="0"/>
              <a:t>Implementing partners</a:t>
            </a:r>
          </a:p>
          <a:p>
            <a:pPr lvl="1"/>
            <a:r>
              <a:rPr lang="en-AU" dirty="0" smtClean="0"/>
              <a:t>For NTD programs</a:t>
            </a:r>
          </a:p>
          <a:p>
            <a:pPr lvl="1"/>
            <a:r>
              <a:rPr lang="en-AU" dirty="0" smtClean="0"/>
              <a:t>For inclusion advice and links to representative groups</a:t>
            </a:r>
          </a:p>
          <a:p>
            <a:r>
              <a:rPr lang="en-AU" dirty="0" smtClean="0"/>
              <a:t>Networks for collective advocacy and learnings</a:t>
            </a:r>
          </a:p>
          <a:p>
            <a:pPr lvl="2"/>
            <a:r>
              <a:rPr lang="en-AU" dirty="0" smtClean="0"/>
              <a:t>NNN NTG NGO Network</a:t>
            </a:r>
          </a:p>
          <a:p>
            <a:pPr lvl="3"/>
            <a:r>
              <a:rPr lang="en-AU" dirty="0" smtClean="0"/>
              <a:t>Cross cutting workgroup on Disease Management and Disability Inclusion.</a:t>
            </a:r>
          </a:p>
          <a:p>
            <a:pPr marL="457200" lvl="1" indent="0">
              <a:buNone/>
            </a:pPr>
            <a:endParaRPr lang="en-AU" dirty="0" smtClean="0"/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812510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Next steps?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AU" dirty="0" smtClean="0"/>
              <a:t>Ask the questions - Who is missing out and why?</a:t>
            </a:r>
          </a:p>
          <a:p>
            <a:pPr>
              <a:lnSpc>
                <a:spcPct val="150000"/>
              </a:lnSpc>
            </a:pPr>
            <a:r>
              <a:rPr lang="en-AU" dirty="0" smtClean="0"/>
              <a:t>Progressive realisation and improvement.</a:t>
            </a:r>
          </a:p>
          <a:p>
            <a:pPr>
              <a:lnSpc>
                <a:spcPct val="150000"/>
              </a:lnSpc>
            </a:pPr>
            <a:r>
              <a:rPr lang="en-AU" dirty="0" smtClean="0"/>
              <a:t>Find out who is already working in this space and link</a:t>
            </a:r>
          </a:p>
          <a:p>
            <a:pPr>
              <a:lnSpc>
                <a:spcPct val="150000"/>
              </a:lnSpc>
            </a:pPr>
            <a:r>
              <a:rPr lang="en-AU" dirty="0" smtClean="0"/>
              <a:t>Advocacy with donors – for resourcing</a:t>
            </a:r>
          </a:p>
          <a:p>
            <a:pPr>
              <a:lnSpc>
                <a:spcPct val="150000"/>
              </a:lnSpc>
            </a:pPr>
            <a:r>
              <a:rPr lang="en-AU" dirty="0" smtClean="0"/>
              <a:t>London Declaration on NTDs</a:t>
            </a:r>
          </a:p>
          <a:p>
            <a:pPr>
              <a:lnSpc>
                <a:spcPct val="150000"/>
              </a:lnSpc>
            </a:pPr>
            <a:r>
              <a:rPr lang="en-AU" dirty="0" smtClean="0"/>
              <a:t>Power of partnerships and platforms  (NNN)</a:t>
            </a:r>
          </a:p>
          <a:p>
            <a:pPr lvl="1">
              <a:lnSpc>
                <a:spcPct val="150000"/>
              </a:lnSpc>
            </a:pPr>
            <a:r>
              <a:rPr lang="en-AU" dirty="0" smtClean="0"/>
              <a:t>Collective advocacy</a:t>
            </a:r>
          </a:p>
          <a:p>
            <a:pPr lvl="1">
              <a:lnSpc>
                <a:spcPct val="150000"/>
              </a:lnSpc>
            </a:pPr>
            <a:r>
              <a:rPr lang="en-AU" dirty="0" smtClean="0"/>
              <a:t>Shared learning and resources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247831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AU" dirty="0" smtClean="0"/>
              <a:t>Thank you. </a:t>
            </a:r>
            <a:endParaRPr lang="en-A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600" y="3886200"/>
            <a:ext cx="7486600" cy="1752600"/>
          </a:xfrm>
        </p:spPr>
        <p:txBody>
          <a:bodyPr/>
          <a:lstStyle/>
          <a:p>
            <a:pPr algn="l"/>
            <a:r>
              <a:rPr lang="en-AU" dirty="0" smtClean="0"/>
              <a:t>Contact: Dr Kirsty Thompson (</a:t>
            </a:r>
            <a:r>
              <a:rPr lang="en-AU" dirty="0" smtClean="0">
                <a:hlinkClick r:id="rId2"/>
              </a:rPr>
              <a:t>kirsty.Thompson@cbm.org</a:t>
            </a:r>
            <a:r>
              <a:rPr lang="en-AU" dirty="0" smtClean="0"/>
              <a:t>) </a:t>
            </a:r>
          </a:p>
          <a:p>
            <a:pPr algn="l"/>
            <a:r>
              <a:rPr lang="en-AU" dirty="0" smtClean="0"/>
              <a:t>Based in Melbourne, Australia.</a:t>
            </a:r>
          </a:p>
        </p:txBody>
      </p:sp>
    </p:spTree>
    <p:extLst>
      <p:ext uri="{BB962C8B-B14F-4D97-AF65-F5344CB8AC3E}">
        <p14:creationId xmlns:p14="http://schemas.microsoft.com/office/powerpoint/2010/main" val="3900537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CBM PowerPoint Template</Template>
  <TotalTime>2080</TotalTime>
  <Words>269</Words>
  <Application>Microsoft Office PowerPoint</Application>
  <PresentationFormat>On-screen Show (4:3)</PresentationFormat>
  <Paragraphs>48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Times</vt:lpstr>
      <vt:lpstr>Verdana</vt:lpstr>
      <vt:lpstr>Blank Presentation</vt:lpstr>
      <vt:lpstr>The role of civil society on NTD’s and Inclusion </vt:lpstr>
      <vt:lpstr>The imperative:  Leave no one behind</vt:lpstr>
      <vt:lpstr>From theory to reality: Some tips…</vt:lpstr>
      <vt:lpstr>Some roles for Civil Society</vt:lpstr>
      <vt:lpstr>Next steps?</vt:lpstr>
      <vt:lpstr>Thank you. </vt:lpstr>
    </vt:vector>
  </TitlesOfParts>
  <Company>CBM Australia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of document  to go here</dc:title>
  <dc:creator>CBM</dc:creator>
  <cp:lastModifiedBy>CBM</cp:lastModifiedBy>
  <cp:revision>12</cp:revision>
  <cp:lastPrinted>2007-08-22T17:14:22Z</cp:lastPrinted>
  <dcterms:created xsi:type="dcterms:W3CDTF">2019-10-26T00:58:27Z</dcterms:created>
  <dcterms:modified xsi:type="dcterms:W3CDTF">2019-10-27T11:39:26Z</dcterms:modified>
</cp:coreProperties>
</file>