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heme/theme2.xml" ContentType="application/vnd.openxmlformats-officedocument.them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1466" r:id="rId2"/>
    <p:sldId id="1535" r:id="rId3"/>
    <p:sldId id="154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lla Ducker" initials="CD" lastIdx="1" clrIdx="0">
    <p:extLst>
      <p:ext uri="{19B8F6BF-5375-455C-9EA6-DF929625EA0E}">
        <p15:presenceInfo xmlns:p15="http://schemas.microsoft.com/office/powerpoint/2012/main" userId="Camilla Duck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D2825-8804-4DCA-B6EB-32F982A9B479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C330-1E27-4F26-BB58-798E36023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68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5811077" y="9493393"/>
            <a:ext cx="158505" cy="184666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-122238" y="565150"/>
            <a:ext cx="6834188" cy="3844925"/>
          </a:xfrm>
        </p:spPr>
      </p:sp>
      <p:sp>
        <p:nvSpPr>
          <p:cNvPr id="8" name="Notes Placeholder 7"/>
          <p:cNvSpPr>
            <a:spLocks noGrp="1"/>
          </p:cNvSpPr>
          <p:nvPr>
            <p:ph type="body" idx="1"/>
          </p:nvPr>
        </p:nvSpPr>
        <p:spPr>
          <a:xfrm>
            <a:off x="779853" y="5304979"/>
            <a:ext cx="5189728" cy="2511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1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860425" y="588963"/>
            <a:ext cx="7351713" cy="4137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50874" y="5052365"/>
            <a:ext cx="4331406" cy="25826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897321" y="9032535"/>
            <a:ext cx="84960" cy="184666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0547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860425" y="588963"/>
            <a:ext cx="7351713" cy="4137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50874" y="5052365"/>
            <a:ext cx="4331406" cy="25826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897321" y="9032535"/>
            <a:ext cx="84960" cy="184666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0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19.xml"/><Relationship Id="rId7" Type="http://schemas.openxmlformats.org/officeDocument/2006/relationships/image" Target="../media/image4.emf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62" y="1622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62" y="1622"/>
                        <a:ext cx="215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CF10A737-A24E-4A0B-83C4-9C2B6E8D5E6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err="1">
              <a:solidFill>
                <a:schemeClr val="tx1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40B56D3-96A8-413D-B709-6959BE2A299B}"/>
              </a:ext>
            </a:extLst>
          </p:cNvPr>
          <p:cNvCxnSpPr>
            <a:cxnSpLocks/>
          </p:cNvCxnSpPr>
          <p:nvPr userDrawn="1"/>
        </p:nvCxnSpPr>
        <p:spPr>
          <a:xfrm flipH="1">
            <a:off x="5022241" y="4000262"/>
            <a:ext cx="6145818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6000">
                  <a:schemeClr val="accent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44D6D540-2983-4691-A26B-7198AF6A5C9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1" t="15759" r="21330" b="5518"/>
          <a:stretch/>
        </p:blipFill>
        <p:spPr bwMode="auto">
          <a:xfrm>
            <a:off x="0" y="189589"/>
            <a:ext cx="3960124" cy="6668411"/>
          </a:xfrm>
          <a:custGeom>
            <a:avLst/>
            <a:gdLst>
              <a:gd name="connsiteX0" fmla="*/ 0 w 3960124"/>
              <a:gd name="connsiteY0" fmla="*/ 15822 h 6668411"/>
              <a:gd name="connsiteX1" fmla="*/ 1905001 w 3960124"/>
              <a:gd name="connsiteY1" fmla="*/ 15822 h 6668411"/>
              <a:gd name="connsiteX2" fmla="*/ 1905001 w 3960124"/>
              <a:gd name="connsiteY2" fmla="*/ 6668411 h 6668411"/>
              <a:gd name="connsiteX3" fmla="*/ 0 w 3960124"/>
              <a:gd name="connsiteY3" fmla="*/ 6668411 h 6668411"/>
              <a:gd name="connsiteX4" fmla="*/ 2438131 w 3960124"/>
              <a:gd name="connsiteY4" fmla="*/ 0 h 6668411"/>
              <a:gd name="connsiteX5" fmla="*/ 2422951 w 3960124"/>
              <a:gd name="connsiteY5" fmla="*/ 79922 h 6668411"/>
              <a:gd name="connsiteX6" fmla="*/ 3815509 w 3960124"/>
              <a:gd name="connsiteY6" fmla="*/ 6435006 h 6668411"/>
              <a:gd name="connsiteX7" fmla="*/ 3960124 w 3960124"/>
              <a:gd name="connsiteY7" fmla="*/ 6668410 h 6668411"/>
              <a:gd name="connsiteX8" fmla="*/ 1905003 w 3960124"/>
              <a:gd name="connsiteY8" fmla="*/ 6668410 h 6668411"/>
              <a:gd name="connsiteX9" fmla="*/ 1905003 w 3960124"/>
              <a:gd name="connsiteY9" fmla="*/ 13787 h 666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60124" h="6668411">
                <a:moveTo>
                  <a:pt x="0" y="15822"/>
                </a:moveTo>
                <a:lnTo>
                  <a:pt x="1905001" y="15822"/>
                </a:lnTo>
                <a:lnTo>
                  <a:pt x="1905001" y="6668411"/>
                </a:lnTo>
                <a:lnTo>
                  <a:pt x="0" y="6668411"/>
                </a:lnTo>
                <a:close/>
                <a:moveTo>
                  <a:pt x="2438131" y="0"/>
                </a:moveTo>
                <a:lnTo>
                  <a:pt x="2422951" y="79922"/>
                </a:lnTo>
                <a:cubicBezTo>
                  <a:pt x="2068968" y="2080041"/>
                  <a:pt x="2413004" y="4118302"/>
                  <a:pt x="3815509" y="6435006"/>
                </a:cubicBezTo>
                <a:lnTo>
                  <a:pt x="3960124" y="6668410"/>
                </a:lnTo>
                <a:lnTo>
                  <a:pt x="1905003" y="6668410"/>
                </a:lnTo>
                <a:lnTo>
                  <a:pt x="1905003" y="13787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</p:spPr>
      </p:pic>
      <p:sp>
        <p:nvSpPr>
          <p:cNvPr id="23" name="Freeform 17">
            <a:extLst>
              <a:ext uri="{FF2B5EF4-FFF2-40B4-BE49-F238E27FC236}">
                <a16:creationId xmlns:a16="http://schemas.microsoft.com/office/drawing/2014/main" id="{376B34CA-E558-406F-96C5-FCA80E916CE9}"/>
              </a:ext>
            </a:extLst>
          </p:cNvPr>
          <p:cNvSpPr/>
          <p:nvPr userDrawn="1"/>
        </p:nvSpPr>
        <p:spPr>
          <a:xfrm>
            <a:off x="-2" y="-2"/>
            <a:ext cx="2475358" cy="205413"/>
          </a:xfrm>
          <a:custGeom>
            <a:avLst/>
            <a:gdLst>
              <a:gd name="connsiteX0" fmla="*/ 1905002 w 2475358"/>
              <a:gd name="connsiteY0" fmla="*/ 1 h 205413"/>
              <a:gd name="connsiteX1" fmla="*/ 2475358 w 2475358"/>
              <a:gd name="connsiteY1" fmla="*/ 1 h 205413"/>
              <a:gd name="connsiteX2" fmla="*/ 2465136 w 2475358"/>
              <a:gd name="connsiteY2" fmla="*/ 47898 h 205413"/>
              <a:gd name="connsiteX3" fmla="*/ 2438131 w 2475358"/>
              <a:gd name="connsiteY3" fmla="*/ 191488 h 205413"/>
              <a:gd name="connsiteX4" fmla="*/ 1905002 w 2475358"/>
              <a:gd name="connsiteY4" fmla="*/ 205413 h 205413"/>
              <a:gd name="connsiteX5" fmla="*/ 0 w 2475358"/>
              <a:gd name="connsiteY5" fmla="*/ 0 h 205413"/>
              <a:gd name="connsiteX6" fmla="*/ 1905001 w 2475358"/>
              <a:gd name="connsiteY6" fmla="*/ 0 h 205413"/>
              <a:gd name="connsiteX7" fmla="*/ 1905001 w 2475358"/>
              <a:gd name="connsiteY7" fmla="*/ 205413 h 205413"/>
              <a:gd name="connsiteX8" fmla="*/ 0 w 2475358"/>
              <a:gd name="connsiteY8" fmla="*/ 205413 h 205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75358" h="205413">
                <a:moveTo>
                  <a:pt x="1905002" y="1"/>
                </a:moveTo>
                <a:lnTo>
                  <a:pt x="2475358" y="1"/>
                </a:lnTo>
                <a:lnTo>
                  <a:pt x="2465136" y="47898"/>
                </a:lnTo>
                <a:lnTo>
                  <a:pt x="2438131" y="191488"/>
                </a:lnTo>
                <a:lnTo>
                  <a:pt x="1905002" y="205413"/>
                </a:lnTo>
                <a:close/>
                <a:moveTo>
                  <a:pt x="0" y="0"/>
                </a:moveTo>
                <a:lnTo>
                  <a:pt x="1905001" y="0"/>
                </a:lnTo>
                <a:lnTo>
                  <a:pt x="1905001" y="205413"/>
                </a:lnTo>
                <a:lnTo>
                  <a:pt x="0" y="20541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FAC462FE-80C6-430F-B94C-469C15DA084D}"/>
              </a:ext>
            </a:extLst>
          </p:cNvPr>
          <p:cNvSpPr/>
          <p:nvPr userDrawn="1"/>
        </p:nvSpPr>
        <p:spPr>
          <a:xfrm rot="16200000" flipH="1" flipV="1">
            <a:off x="-129972" y="2575670"/>
            <a:ext cx="6674807" cy="1889853"/>
          </a:xfrm>
          <a:custGeom>
            <a:avLst/>
            <a:gdLst>
              <a:gd name="connsiteX0" fmla="*/ 1904026 w 8899742"/>
              <a:gd name="connsiteY0" fmla="*/ 2518940 h 2519803"/>
              <a:gd name="connsiteX1" fmla="*/ 115093 w 8899742"/>
              <a:gd name="connsiteY1" fmla="*/ 2347443 h 2519803"/>
              <a:gd name="connsiteX2" fmla="*/ 8530 w 8899742"/>
              <a:gd name="connsiteY2" fmla="*/ 2327202 h 2519803"/>
              <a:gd name="connsiteX3" fmla="*/ 0 w 8899742"/>
              <a:gd name="connsiteY3" fmla="*/ 1997387 h 2519803"/>
              <a:gd name="connsiteX4" fmla="*/ 8870941 w 8899742"/>
              <a:gd name="connsiteY4" fmla="*/ 19461 h 2519803"/>
              <a:gd name="connsiteX5" fmla="*/ 8899742 w 8899742"/>
              <a:gd name="connsiteY5" fmla="*/ 0 h 2519803"/>
              <a:gd name="connsiteX6" fmla="*/ 8899742 w 8899742"/>
              <a:gd name="connsiteY6" fmla="*/ 297879 h 2519803"/>
              <a:gd name="connsiteX7" fmla="*/ 8588537 w 8899742"/>
              <a:gd name="connsiteY7" fmla="*/ 490699 h 2519803"/>
              <a:gd name="connsiteX8" fmla="*/ 1904026 w 8899742"/>
              <a:gd name="connsiteY8" fmla="*/ 2518940 h 2519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99742" h="2519803">
                <a:moveTo>
                  <a:pt x="1904026" y="2518940"/>
                </a:moveTo>
                <a:cubicBezTo>
                  <a:pt x="1302860" y="2511250"/>
                  <a:pt x="707721" y="2452327"/>
                  <a:pt x="115093" y="2347443"/>
                </a:cubicBezTo>
                <a:lnTo>
                  <a:pt x="8530" y="2327202"/>
                </a:lnTo>
                <a:lnTo>
                  <a:pt x="0" y="1997387"/>
                </a:lnTo>
                <a:cubicBezTo>
                  <a:pt x="2777524" y="2631185"/>
                  <a:pt x="5587553" y="2192303"/>
                  <a:pt x="8870941" y="19461"/>
                </a:cubicBezTo>
                <a:lnTo>
                  <a:pt x="8899742" y="0"/>
                </a:lnTo>
                <a:lnTo>
                  <a:pt x="8899742" y="297879"/>
                </a:lnTo>
                <a:lnTo>
                  <a:pt x="8588537" y="490699"/>
                </a:lnTo>
                <a:cubicBezTo>
                  <a:pt x="6186029" y="1945148"/>
                  <a:pt x="4008109" y="2545853"/>
                  <a:pt x="1904026" y="2518940"/>
                </a:cubicBezTo>
                <a:close/>
              </a:path>
            </a:pathLst>
          </a:custGeom>
          <a:solidFill>
            <a:schemeClr val="accent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B3B7801C-0AF2-4308-AA7F-858DCBFFBFA2}"/>
              </a:ext>
            </a:extLst>
          </p:cNvPr>
          <p:cNvSpPr/>
          <p:nvPr userDrawn="1"/>
        </p:nvSpPr>
        <p:spPr>
          <a:xfrm rot="16200000" flipH="1" flipV="1">
            <a:off x="-1354144" y="1543733"/>
            <a:ext cx="6668411" cy="3960124"/>
          </a:xfrm>
          <a:custGeom>
            <a:avLst/>
            <a:gdLst>
              <a:gd name="connsiteX0" fmla="*/ 15822 w 6668411"/>
              <a:gd name="connsiteY0" fmla="*/ 3960124 h 3960124"/>
              <a:gd name="connsiteX1" fmla="*/ 15822 w 6668411"/>
              <a:gd name="connsiteY1" fmla="*/ 2055123 h 3960124"/>
              <a:gd name="connsiteX2" fmla="*/ 6668411 w 6668411"/>
              <a:gd name="connsiteY2" fmla="*/ 2055123 h 3960124"/>
              <a:gd name="connsiteX3" fmla="*/ 6668411 w 6668411"/>
              <a:gd name="connsiteY3" fmla="*/ 3960124 h 3960124"/>
              <a:gd name="connsiteX4" fmla="*/ 0 w 6668411"/>
              <a:gd name="connsiteY4" fmla="*/ 1521993 h 3960124"/>
              <a:gd name="connsiteX5" fmla="*/ 79922 w 6668411"/>
              <a:gd name="connsiteY5" fmla="*/ 1537173 h 3960124"/>
              <a:gd name="connsiteX6" fmla="*/ 6435006 w 6668411"/>
              <a:gd name="connsiteY6" fmla="*/ 144615 h 3960124"/>
              <a:gd name="connsiteX7" fmla="*/ 6668410 w 6668411"/>
              <a:gd name="connsiteY7" fmla="*/ 0 h 3960124"/>
              <a:gd name="connsiteX8" fmla="*/ 6668410 w 6668411"/>
              <a:gd name="connsiteY8" fmla="*/ 2055121 h 3960124"/>
              <a:gd name="connsiteX9" fmla="*/ 13787 w 6668411"/>
              <a:gd name="connsiteY9" fmla="*/ 2055121 h 3960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68411" h="3960124">
                <a:moveTo>
                  <a:pt x="15822" y="3960124"/>
                </a:moveTo>
                <a:lnTo>
                  <a:pt x="15822" y="2055123"/>
                </a:lnTo>
                <a:lnTo>
                  <a:pt x="6668411" y="2055123"/>
                </a:lnTo>
                <a:lnTo>
                  <a:pt x="6668411" y="3960124"/>
                </a:lnTo>
                <a:close/>
                <a:moveTo>
                  <a:pt x="0" y="1521993"/>
                </a:moveTo>
                <a:lnTo>
                  <a:pt x="79922" y="1537173"/>
                </a:lnTo>
                <a:cubicBezTo>
                  <a:pt x="2080041" y="1891156"/>
                  <a:pt x="4118302" y="1547120"/>
                  <a:pt x="6435006" y="144615"/>
                </a:cubicBezTo>
                <a:lnTo>
                  <a:pt x="6668410" y="0"/>
                </a:lnTo>
                <a:lnTo>
                  <a:pt x="6668410" y="2055121"/>
                </a:lnTo>
                <a:lnTo>
                  <a:pt x="13787" y="2055121"/>
                </a:lnTo>
                <a:close/>
              </a:path>
            </a:pathLst>
          </a:custGeom>
          <a:solidFill>
            <a:schemeClr val="accent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Working Draft Text" hidden="1"/>
          <p:cNvSpPr txBox="1">
            <a:spLocks noChangeArrowheads="1"/>
          </p:cNvSpPr>
          <p:nvPr userDrawn="1"/>
        </p:nvSpPr>
        <p:spPr bwMode="black">
          <a:xfrm>
            <a:off x="352447" y="400958"/>
            <a:ext cx="2770556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800" b="1" baseline="0">
                <a:solidFill>
                  <a:schemeClr val="bg1"/>
                </a:solidFill>
                <a:latin typeface="+mn-lt"/>
              </a:rPr>
              <a:t>WORKING DRAFT</a:t>
            </a:r>
          </a:p>
        </p:txBody>
      </p:sp>
      <p:sp>
        <p:nvSpPr>
          <p:cNvPr id="6" name="Working Draft" hidden="1"/>
          <p:cNvSpPr txBox="1">
            <a:spLocks noChangeArrowheads="1"/>
          </p:cNvSpPr>
          <p:nvPr userDrawn="1"/>
        </p:nvSpPr>
        <p:spPr bwMode="black">
          <a:xfrm>
            <a:off x="352447" y="526568"/>
            <a:ext cx="2948028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800" baseline="0">
                <a:solidFill>
                  <a:schemeClr val="bg1"/>
                </a:solidFill>
                <a:latin typeface="+mn-lt"/>
              </a:rPr>
              <a:t>Last Modified 01.09.2019 22:37 W. Europe Standard Time</a:t>
            </a:r>
          </a:p>
        </p:txBody>
      </p:sp>
      <p:sp>
        <p:nvSpPr>
          <p:cNvPr id="7" name="Printed" hidden="1"/>
          <p:cNvSpPr txBox="1">
            <a:spLocks noChangeArrowheads="1"/>
          </p:cNvSpPr>
          <p:nvPr userDrawn="1"/>
        </p:nvSpPr>
        <p:spPr bwMode="black">
          <a:xfrm>
            <a:off x="352447" y="652180"/>
            <a:ext cx="2770556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800" baseline="0">
                <a:solidFill>
                  <a:schemeClr val="bg1"/>
                </a:solidFill>
                <a:latin typeface="+mn-lt"/>
              </a:rPr>
              <a:t>Printed 13.08.2019 08:22 W. Europe Standard Time</a:t>
            </a:r>
          </a:p>
        </p:txBody>
      </p:sp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>
          <a:xfrm>
            <a:off x="5022241" y="3405377"/>
            <a:ext cx="6145818" cy="492443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0" baseline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 latinLnBrk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5022241" y="4102704"/>
            <a:ext cx="6145818" cy="276999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defRPr sz="1800" cap="none" baseline="0">
                <a:solidFill>
                  <a:schemeClr val="accent6"/>
                </a:solidFill>
                <a:latin typeface="+mn-lt"/>
                <a:ea typeface="+mn-ea"/>
              </a:defRPr>
            </a:lvl1pPr>
          </a:lstStyle>
          <a:p>
            <a:pPr lvl="0" latinLnBrk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5022241" y="4959869"/>
            <a:ext cx="614581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no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400" baseline="0">
                <a:solidFill>
                  <a:schemeClr val="accent6"/>
                </a:solidFill>
                <a:latin typeface="+mn-lt"/>
              </a:rPr>
              <a:t>Document type | Date</a:t>
            </a:r>
          </a:p>
        </p:txBody>
      </p:sp>
      <p:sp>
        <p:nvSpPr>
          <p:cNvPr id="5" name="doc id" hidden="1"/>
          <p:cNvSpPr txBox="1">
            <a:spLocks noChangeArrowheads="1"/>
          </p:cNvSpPr>
          <p:nvPr userDrawn="1"/>
        </p:nvSpPr>
        <p:spPr bwMode="white">
          <a:xfrm>
            <a:off x="11487911" y="37255"/>
            <a:ext cx="401720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en-GB" sz="800" baseline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28" name="Picture 4" descr="Image result for world health organisation logo png">
            <a:extLst>
              <a:ext uri="{FF2B5EF4-FFF2-40B4-BE49-F238E27FC236}">
                <a16:creationId xmlns:a16="http://schemas.microsoft.com/office/drawing/2014/main" id="{E6D226E8-70A6-4990-B0C0-95E82D085FE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0" t="16692" r="11310" b="16692"/>
          <a:stretch/>
        </p:blipFill>
        <p:spPr bwMode="auto">
          <a:xfrm>
            <a:off x="5022241" y="1224975"/>
            <a:ext cx="2750655" cy="94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60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think-cell Slide" r:id="rId5" imgW="347" imgH="346" progId="TCLayout.ActiveDocument.1">
                  <p:embed/>
                </p:oleObj>
              </mc:Choice>
              <mc:Fallback>
                <p:oleObj name="think-cell Slide" r:id="rId5" imgW="347" imgH="34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7019D4B-2547-4ED9-825C-AF2D42047675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000" b="0" i="0" baseline="0" err="1">
              <a:solidFill>
                <a:schemeClr val="tx1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oc id" hidden="1"/>
          <p:cNvSpPr>
            <a:spLocks noChangeArrowheads="1"/>
          </p:cNvSpPr>
          <p:nvPr userDrawn="1"/>
        </p:nvSpPr>
        <p:spPr bwMode="auto">
          <a:xfrm>
            <a:off x="10995479" y="51833"/>
            <a:ext cx="894152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3526"/>
            <a:endParaRPr lang="en-GB" sz="816" baseline="0">
              <a:solidFill>
                <a:srgbClr val="808080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238405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3" Type="http://schemas.openxmlformats.org/officeDocument/2006/relationships/theme" Target="../theme/theme1.xml"/><Relationship Id="rId21" Type="http://schemas.openxmlformats.org/officeDocument/2006/relationships/tags" Target="../tags/tag17.xml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17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2.xml"/><Relationship Id="rId20" Type="http://schemas.openxmlformats.org/officeDocument/2006/relationships/tags" Target="../tags/tag16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24" Type="http://schemas.openxmlformats.org/officeDocument/2006/relationships/image" Target="../media/image2.jpeg"/><Relationship Id="rId5" Type="http://schemas.openxmlformats.org/officeDocument/2006/relationships/tags" Target="../tags/tag1.xml"/><Relationship Id="rId15" Type="http://schemas.openxmlformats.org/officeDocument/2006/relationships/tags" Target="../tags/tag11.xml"/><Relationship Id="rId23" Type="http://schemas.openxmlformats.org/officeDocument/2006/relationships/image" Target="../media/image1.emf"/><Relationship Id="rId10" Type="http://schemas.openxmlformats.org/officeDocument/2006/relationships/tags" Target="../tags/tag6.xml"/><Relationship Id="rId19" Type="http://schemas.openxmlformats.org/officeDocument/2006/relationships/tags" Target="../tags/tag15.xml"/><Relationship Id="rId4" Type="http://schemas.openxmlformats.org/officeDocument/2006/relationships/vmlDrawing" Target="../drawings/vmlDrawing1.vml"/><Relationship Id="rId9" Type="http://schemas.openxmlformats.org/officeDocument/2006/relationships/tags" Target="../tags/tag5.xml"/><Relationship Id="rId14" Type="http://schemas.openxmlformats.org/officeDocument/2006/relationships/tags" Target="../tags/tag10.xml"/><Relationship Id="rId22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think-cell Slide" r:id="rId22" imgW="270" imgH="270" progId="TCLayout.ActiveDocument.1">
                  <p:embed/>
                </p:oleObj>
              </mc:Choice>
              <mc:Fallback>
                <p:oleObj name="think-cell Slide" r:id="rId22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6"/>
            </p:custDataLst>
          </p:nvPr>
        </p:nvSpPr>
        <p:spPr bwMode="auto">
          <a:xfrm>
            <a:off x="0" y="0"/>
            <a:ext cx="215979" cy="16197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000" b="0" i="0" baseline="0">
              <a:solidFill>
                <a:srgbClr val="000000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11141580" y="1980017"/>
            <a:ext cx="1910779" cy="94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612" baseline="0">
                <a:solidFill>
                  <a:srgbClr val="808080"/>
                </a:solidFill>
                <a:latin typeface="+mn-lt"/>
                <a:ea typeface="+mn-ea"/>
              </a:rPr>
              <a:t>Last Modified 01.09.2019 22:37 W. Europe Standard Time</a:t>
            </a:r>
            <a:endParaRPr lang="en-GB" sz="1632" baseline="0">
              <a:solidFill>
                <a:srgbClr val="808080"/>
              </a:solidFill>
              <a:latin typeface="+mn-lt"/>
              <a:ea typeface="+mn-ea"/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11276232" y="4197997"/>
            <a:ext cx="1641475" cy="94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612" baseline="0">
                <a:solidFill>
                  <a:srgbClr val="808080"/>
                </a:solidFill>
                <a:latin typeface="+mn-lt"/>
                <a:ea typeface="+mn-ea"/>
              </a:rPr>
              <a:t>Printed 13.08.2019 08:22 W. Europe Standard Time</a:t>
            </a:r>
            <a:endParaRPr lang="en-GB" sz="1632" baseline="0">
              <a:solidFill>
                <a:srgbClr val="808080"/>
              </a:solidFill>
              <a:latin typeface="+mn-lt"/>
              <a:ea typeface="+mn-ea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33258" y="250104"/>
            <a:ext cx="11725484" cy="31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 latinLnBrk="0"/>
            <a:r>
              <a:rPr lang="en-US"/>
              <a:t>Click to edit Master title style</a:t>
            </a:r>
            <a:endParaRPr lang="en-GB" noProof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auto">
          <a:xfrm>
            <a:off x="233258" y="60960"/>
            <a:ext cx="56791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200" cap="all" baseline="0">
                <a:solidFill>
                  <a:schemeClr val="accent6"/>
                </a:solidFill>
                <a:latin typeface="+mn-lt"/>
                <a:ea typeface="+mn-ea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auto">
          <a:xfrm>
            <a:off x="233258" y="581377"/>
            <a:ext cx="1172548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sz="1600" baseline="0">
                <a:solidFill>
                  <a:schemeClr val="accent6"/>
                </a:solidFill>
                <a:latin typeface="+mn-lt"/>
                <a:ea typeface="+mn-ea"/>
              </a:rPr>
              <a:t>Subtitle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1976208" y="1991016"/>
            <a:ext cx="5853024" cy="123110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 latinLnBrk="0"/>
            <a:r>
              <a:rPr lang="en-US"/>
              <a:t>Edit Master text styles</a:t>
            </a:r>
          </a:p>
          <a:p>
            <a:pPr lvl="1" latinLnBrk="0"/>
            <a:r>
              <a:rPr lang="en-US"/>
              <a:t>Second level</a:t>
            </a:r>
          </a:p>
          <a:p>
            <a:pPr lvl="2" latinLnBrk="0"/>
            <a:r>
              <a:rPr lang="en-US"/>
              <a:t>Third level</a:t>
            </a:r>
          </a:p>
          <a:p>
            <a:pPr lvl="3" latinLnBrk="0"/>
            <a:r>
              <a:rPr lang="en-US"/>
              <a:t>Fourth level</a:t>
            </a:r>
          </a:p>
          <a:p>
            <a:pPr lvl="4" latinLnBrk="0"/>
            <a:r>
              <a:rPr lang="en-US"/>
              <a:t>Fifth level</a:t>
            </a:r>
            <a:endParaRPr lang="en-GB"/>
          </a:p>
        </p:txBody>
      </p:sp>
      <p:grpSp>
        <p:nvGrpSpPr>
          <p:cNvPr id="15" name="ACET" hidden="1"/>
          <p:cNvGrpSpPr>
            <a:grpSpLocks/>
          </p:cNvGrpSpPr>
          <p:nvPr userDrawn="1"/>
        </p:nvGrpSpPr>
        <p:grpSpPr bwMode="auto">
          <a:xfrm>
            <a:off x="1976207" y="1291401"/>
            <a:ext cx="5801189" cy="510220"/>
            <a:chOff x="915" y="715"/>
            <a:chExt cx="2686" cy="315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auto">
            <a:xfrm>
              <a:off x="915" y="715"/>
              <a:ext cx="2686" cy="31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GB" sz="1600" b="1" baseline="0">
                  <a:solidFill>
                    <a:srgbClr val="000000"/>
                  </a:solidFill>
                  <a:latin typeface="+mn-lt"/>
                  <a:ea typeface="+mn-ea"/>
                </a:rPr>
                <a:t>Title</a:t>
              </a:r>
            </a:p>
            <a:p>
              <a:r>
                <a:rPr lang="en-GB" sz="1600" baseline="0">
                  <a:solidFill>
                    <a:schemeClr val="accent6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sp>
        <p:nvSpPr>
          <p:cNvPr id="23" name="doc id"/>
          <p:cNvSpPr>
            <a:spLocks noChangeArrowheads="1"/>
          </p:cNvSpPr>
          <p:nvPr userDrawn="1"/>
        </p:nvSpPr>
        <p:spPr bwMode="auto">
          <a:xfrm>
            <a:off x="11064590" y="60960"/>
            <a:ext cx="894152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3526"/>
            <a:endParaRPr lang="en-GB" sz="816" baseline="0">
              <a:solidFill>
                <a:srgbClr val="808080"/>
              </a:solidFill>
              <a:latin typeface="+mn-lt"/>
              <a:ea typeface="+mn-ea"/>
            </a:endParaRP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auto">
          <a:xfrm>
            <a:off x="233258" y="6443644"/>
            <a:ext cx="9809596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9850" indent="-69850">
              <a:defRPr/>
            </a:pPr>
            <a:r>
              <a:rPr lang="en-GB" sz="800" baseline="0">
                <a:solidFill>
                  <a:schemeClr val="accent6"/>
                </a:solidFill>
                <a:latin typeface="+mn-lt"/>
                <a:ea typeface="+mn-ea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auto">
          <a:xfrm>
            <a:off x="233258" y="6598590"/>
            <a:ext cx="9809596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marL="384175" indent="-384175" defTabSz="913526">
              <a:tabLst/>
            </a:pPr>
            <a:r>
              <a:rPr lang="en-GB" sz="800" baseline="0">
                <a:solidFill>
                  <a:schemeClr val="accent6"/>
                </a:solidFill>
                <a:latin typeface="+mn-lt"/>
                <a:ea typeface="+mn-ea"/>
              </a:rPr>
              <a:t>SOURCE: Source</a:t>
            </a:r>
          </a:p>
        </p:txBody>
      </p:sp>
      <p:pic>
        <p:nvPicPr>
          <p:cNvPr id="61" name="Picture 4" descr="Image result for world health organisation logo png">
            <a:extLst>
              <a:ext uri="{FF2B5EF4-FFF2-40B4-BE49-F238E27FC236}">
                <a16:creationId xmlns:a16="http://schemas.microsoft.com/office/drawing/2014/main" id="{1901E534-79ED-4DAE-B9B2-9AA9ADE5781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0" t="16692" r="11310" b="16692"/>
          <a:stretch/>
        </p:blipFill>
        <p:spPr bwMode="auto">
          <a:xfrm>
            <a:off x="10312789" y="6364375"/>
            <a:ext cx="1254190" cy="431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3" name="LegendBoxes" hidden="1">
            <a:extLst>
              <a:ext uri="{FF2B5EF4-FFF2-40B4-BE49-F238E27FC236}">
                <a16:creationId xmlns:a16="http://schemas.microsoft.com/office/drawing/2014/main" id="{86211F76-FD48-44BA-B3E2-6DFAEAC418C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255479" y="319405"/>
            <a:ext cx="703263" cy="996951"/>
            <a:chOff x="4936" y="176"/>
            <a:chExt cx="443" cy="628"/>
          </a:xfrm>
        </p:grpSpPr>
        <p:sp>
          <p:nvSpPr>
            <p:cNvPr id="64" name="Legend1">
              <a:extLst>
                <a:ext uri="{FF2B5EF4-FFF2-40B4-BE49-F238E27FC236}">
                  <a16:creationId xmlns:a16="http://schemas.microsoft.com/office/drawing/2014/main" id="{DE0B4BDA-4EFE-4E32-9210-EAA8C606F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176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65" name="LegendRectangle1">
              <a:extLst>
                <a:ext uri="{FF2B5EF4-FFF2-40B4-BE49-F238E27FC236}">
                  <a16:creationId xmlns:a16="http://schemas.microsoft.com/office/drawing/2014/main" id="{ACDCF147-0483-4B18-8955-F427E66FB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66" name="Legend2">
              <a:extLst>
                <a:ext uri="{FF2B5EF4-FFF2-40B4-BE49-F238E27FC236}">
                  <a16:creationId xmlns:a16="http://schemas.microsoft.com/office/drawing/2014/main" id="{2337564F-E44B-46D8-9A17-F1ADDD1A8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46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67" name="LegendRectangle2">
              <a:extLst>
                <a:ext uri="{FF2B5EF4-FFF2-40B4-BE49-F238E27FC236}">
                  <a16:creationId xmlns:a16="http://schemas.microsoft.com/office/drawing/2014/main" id="{33BE4D4E-2945-4D9E-9C76-F84F8F6E8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68" name="Legend3">
              <a:extLst>
                <a:ext uri="{FF2B5EF4-FFF2-40B4-BE49-F238E27FC236}">
                  <a16:creationId xmlns:a16="http://schemas.microsoft.com/office/drawing/2014/main" id="{2E7BA6F0-35AD-4E48-AFCB-9EE851CFC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517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69" name="LegendRectangle3">
              <a:extLst>
                <a:ext uri="{FF2B5EF4-FFF2-40B4-BE49-F238E27FC236}">
                  <a16:creationId xmlns:a16="http://schemas.microsoft.com/office/drawing/2014/main" id="{6ACD67DB-B63B-4CBC-84A6-F87A738E8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0" name="Legend4">
              <a:extLst>
                <a:ext uri="{FF2B5EF4-FFF2-40B4-BE49-F238E27FC236}">
                  <a16:creationId xmlns:a16="http://schemas.microsoft.com/office/drawing/2014/main" id="{7CA44096-F694-4D85-9261-0DC725BDC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688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71" name="LegendRectangle4">
              <a:extLst>
                <a:ext uri="{FF2B5EF4-FFF2-40B4-BE49-F238E27FC236}">
                  <a16:creationId xmlns:a16="http://schemas.microsoft.com/office/drawing/2014/main" id="{83E49792-BF2C-4941-8795-B43881994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72" name="LegendLines" hidden="1">
            <a:extLst>
              <a:ext uri="{FF2B5EF4-FFF2-40B4-BE49-F238E27FC236}">
                <a16:creationId xmlns:a16="http://schemas.microsoft.com/office/drawing/2014/main" id="{E53272FE-E6BB-4D61-881D-096957B7BF9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0947504" y="319405"/>
            <a:ext cx="1011238" cy="730251"/>
            <a:chOff x="4750" y="176"/>
            <a:chExt cx="637" cy="460"/>
          </a:xfrm>
        </p:grpSpPr>
        <p:sp>
          <p:nvSpPr>
            <p:cNvPr id="73" name="LineLegend1">
              <a:extLst>
                <a:ext uri="{FF2B5EF4-FFF2-40B4-BE49-F238E27FC236}">
                  <a16:creationId xmlns:a16="http://schemas.microsoft.com/office/drawing/2014/main" id="{C2F392F3-480D-4FD7-848C-1A22C28CAE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4" name="LineLegend2">
              <a:extLst>
                <a:ext uri="{FF2B5EF4-FFF2-40B4-BE49-F238E27FC236}">
                  <a16:creationId xmlns:a16="http://schemas.microsoft.com/office/drawing/2014/main" id="{0A73ECA0-A6B8-4638-942C-0ED309810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5" name="LineLegend3">
              <a:extLst>
                <a:ext uri="{FF2B5EF4-FFF2-40B4-BE49-F238E27FC236}">
                  <a16:creationId xmlns:a16="http://schemas.microsoft.com/office/drawing/2014/main" id="{541FABAA-8C8A-4273-ABFE-1BEC075055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6" name="Legend1">
              <a:extLst>
                <a:ext uri="{FF2B5EF4-FFF2-40B4-BE49-F238E27FC236}">
                  <a16:creationId xmlns:a16="http://schemas.microsoft.com/office/drawing/2014/main" id="{D7798540-23B7-4498-918E-5759ED0C5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176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77" name="Legend2">
              <a:extLst>
                <a:ext uri="{FF2B5EF4-FFF2-40B4-BE49-F238E27FC236}">
                  <a16:creationId xmlns:a16="http://schemas.microsoft.com/office/drawing/2014/main" id="{33270980-4363-4DAA-AD5F-03C262E89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344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78" name="Legend3">
              <a:extLst>
                <a:ext uri="{FF2B5EF4-FFF2-40B4-BE49-F238E27FC236}">
                  <a16:creationId xmlns:a16="http://schemas.microsoft.com/office/drawing/2014/main" id="{8B094C1E-56E9-4084-A551-1A0593A15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4" y="520"/>
              <a:ext cx="28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</p:grpSp>
      <p:grpSp>
        <p:nvGrpSpPr>
          <p:cNvPr id="79" name="LegendMoons" hidden="1">
            <a:extLst>
              <a:ext uri="{FF2B5EF4-FFF2-40B4-BE49-F238E27FC236}">
                <a16:creationId xmlns:a16="http://schemas.microsoft.com/office/drawing/2014/main" id="{A386DB18-236E-4400-A97E-24D3A4A55FE3}"/>
              </a:ext>
            </a:extLst>
          </p:cNvPr>
          <p:cNvGrpSpPr/>
          <p:nvPr userDrawn="1"/>
        </p:nvGrpSpPr>
        <p:grpSpPr>
          <a:xfrm>
            <a:off x="11188905" y="319405"/>
            <a:ext cx="769837" cy="1306516"/>
            <a:chOff x="7875175" y="286625"/>
            <a:chExt cx="769837" cy="1306516"/>
          </a:xfrm>
        </p:grpSpPr>
        <p:grpSp>
          <p:nvGrpSpPr>
            <p:cNvPr id="80" name="MoonLegend2">
              <a:extLst>
                <a:ext uri="{FF2B5EF4-FFF2-40B4-BE49-F238E27FC236}">
                  <a16:creationId xmlns:a16="http://schemas.microsoft.com/office/drawing/2014/main" id="{D0556F15-3FCA-4587-A39F-AF0DC711B85F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7875175" y="560866"/>
              <a:ext cx="209550" cy="209551"/>
              <a:chOff x="1694" y="2044"/>
              <a:chExt cx="160" cy="160"/>
            </a:xfrm>
          </p:grpSpPr>
          <p:sp>
            <p:nvSpPr>
              <p:cNvPr id="98" name="Oval 41">
                <a:extLst>
                  <a:ext uri="{FF2B5EF4-FFF2-40B4-BE49-F238E27FC236}">
                    <a16:creationId xmlns:a16="http://schemas.microsoft.com/office/drawing/2014/main" id="{7D973B3D-A614-406A-96A5-9F9B43795FCD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9" name="Arc 42">
                <a:extLst>
                  <a:ext uri="{FF2B5EF4-FFF2-40B4-BE49-F238E27FC236}">
                    <a16:creationId xmlns:a16="http://schemas.microsoft.com/office/drawing/2014/main" id="{99CB2EF0-831C-43D6-9C36-559D778DA1B7}"/>
                  </a:ext>
                </a:extLst>
              </p:cNvPr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81" name="MoonLegend4">
              <a:extLst>
                <a:ext uri="{FF2B5EF4-FFF2-40B4-BE49-F238E27FC236}">
                  <a16:creationId xmlns:a16="http://schemas.microsoft.com/office/drawing/2014/main" id="{25C2504C-AE2D-4287-9C23-0CCE903D0E7A}"/>
                </a:ext>
              </a:extLst>
            </p:cNvPr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7875175" y="1109348"/>
              <a:ext cx="209550" cy="209551"/>
              <a:chOff x="4495" y="1198"/>
              <a:chExt cx="160" cy="160"/>
            </a:xfrm>
          </p:grpSpPr>
          <p:sp>
            <p:nvSpPr>
              <p:cNvPr id="96" name="Oval 47">
                <a:extLst>
                  <a:ext uri="{FF2B5EF4-FFF2-40B4-BE49-F238E27FC236}">
                    <a16:creationId xmlns:a16="http://schemas.microsoft.com/office/drawing/2014/main" id="{92D89530-8C4D-45CA-A0BC-BB1C12672997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7" name="Arc 48">
                <a:extLst>
                  <a:ext uri="{FF2B5EF4-FFF2-40B4-BE49-F238E27FC236}">
                    <a16:creationId xmlns:a16="http://schemas.microsoft.com/office/drawing/2014/main" id="{ADD42E44-1D1B-461F-9BA1-74B2342BB235}"/>
                  </a:ext>
                </a:extLst>
              </p:cNvPr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82" name="MoonLegend5">
              <a:extLst>
                <a:ext uri="{FF2B5EF4-FFF2-40B4-BE49-F238E27FC236}">
                  <a16:creationId xmlns:a16="http://schemas.microsoft.com/office/drawing/2014/main" id="{6A96CB35-AA0D-4CE4-B003-0D36F35227FF}"/>
                </a:ext>
              </a:extLst>
            </p:cNvPr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7875175" y="1383590"/>
              <a:ext cx="209550" cy="209551"/>
              <a:chOff x="4495" y="1440"/>
              <a:chExt cx="160" cy="160"/>
            </a:xfrm>
          </p:grpSpPr>
          <p:sp>
            <p:nvSpPr>
              <p:cNvPr id="94" name="Oval 50">
                <a:extLst>
                  <a:ext uri="{FF2B5EF4-FFF2-40B4-BE49-F238E27FC236}">
                    <a16:creationId xmlns:a16="http://schemas.microsoft.com/office/drawing/2014/main" id="{D162A430-B795-4C9F-9EBD-84543D384B63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5" name="Oval 51">
                <a:extLst>
                  <a:ext uri="{FF2B5EF4-FFF2-40B4-BE49-F238E27FC236}">
                    <a16:creationId xmlns:a16="http://schemas.microsoft.com/office/drawing/2014/main" id="{5D8D879F-9D78-4A38-9A7C-DC8DAFF035FC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83" name="Legend1">
              <a:extLst>
                <a:ext uri="{FF2B5EF4-FFF2-40B4-BE49-F238E27FC236}">
                  <a16:creationId xmlns:a16="http://schemas.microsoft.com/office/drawing/2014/main" id="{0F863DB3-1936-4E30-9D89-851E8EEC4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5850" y="299325"/>
              <a:ext cx="449162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84" name="Legend2">
              <a:extLst>
                <a:ext uri="{FF2B5EF4-FFF2-40B4-BE49-F238E27FC236}">
                  <a16:creationId xmlns:a16="http://schemas.microsoft.com/office/drawing/2014/main" id="{17C42F24-D98E-4327-A933-2A9DD3745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5850" y="573963"/>
              <a:ext cx="449162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85" name="Legend3">
              <a:extLst>
                <a:ext uri="{FF2B5EF4-FFF2-40B4-BE49-F238E27FC236}">
                  <a16:creationId xmlns:a16="http://schemas.microsoft.com/office/drawing/2014/main" id="{AD4DFC79-85E3-4E7A-8097-10CE9DE63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5850" y="848602"/>
              <a:ext cx="449162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86" name="Legend4">
              <a:extLst>
                <a:ext uri="{FF2B5EF4-FFF2-40B4-BE49-F238E27FC236}">
                  <a16:creationId xmlns:a16="http://schemas.microsoft.com/office/drawing/2014/main" id="{9306C54B-345F-4DAF-A5D5-9354486F0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5850" y="1120065"/>
              <a:ext cx="449162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87" name="Legend5">
              <a:extLst>
                <a:ext uri="{FF2B5EF4-FFF2-40B4-BE49-F238E27FC236}">
                  <a16:creationId xmlns:a16="http://schemas.microsoft.com/office/drawing/2014/main" id="{A8521CF9-836D-4028-8E56-219F29084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95850" y="1396290"/>
              <a:ext cx="449162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grpSp>
          <p:nvGrpSpPr>
            <p:cNvPr id="88" name="MoonLegend3">
              <a:extLst>
                <a:ext uri="{FF2B5EF4-FFF2-40B4-BE49-F238E27FC236}">
                  <a16:creationId xmlns:a16="http://schemas.microsoft.com/office/drawing/2014/main" id="{304BD983-7DB0-474E-AD23-9549E86C7AEE}"/>
                </a:ext>
              </a:extLst>
            </p:cNvPr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7875175" y="835107"/>
              <a:ext cx="209550" cy="209551"/>
              <a:chOff x="4495" y="1198"/>
              <a:chExt cx="160" cy="160"/>
            </a:xfrm>
          </p:grpSpPr>
          <p:sp>
            <p:nvSpPr>
              <p:cNvPr id="92" name="Oval 47">
                <a:extLst>
                  <a:ext uri="{FF2B5EF4-FFF2-40B4-BE49-F238E27FC236}">
                    <a16:creationId xmlns:a16="http://schemas.microsoft.com/office/drawing/2014/main" id="{0A2934D7-BC95-4D7C-9B17-6B42B15BDFAA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3" name="Arc 48">
                <a:extLst>
                  <a:ext uri="{FF2B5EF4-FFF2-40B4-BE49-F238E27FC236}">
                    <a16:creationId xmlns:a16="http://schemas.microsoft.com/office/drawing/2014/main" id="{F37634A6-79C7-4C2C-8C43-B7C501F5BF7C}"/>
                  </a:ext>
                </a:extLst>
              </p:cNvPr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89" name="MoonLegend1">
              <a:extLst>
                <a:ext uri="{FF2B5EF4-FFF2-40B4-BE49-F238E27FC236}">
                  <a16:creationId xmlns:a16="http://schemas.microsoft.com/office/drawing/2014/main" id="{0925B210-AF7A-4755-8EA6-06F91D1766D4}"/>
                </a:ext>
              </a:extLst>
            </p:cNvPr>
            <p:cNvGrpSpPr>
              <a:grpSpLocks noChangeAspect="1"/>
            </p:cNvGrpSpPr>
            <p:nvPr userDrawn="1">
              <p:custDataLst>
                <p:tags r:id="rId11"/>
              </p:custDataLst>
            </p:nvPr>
          </p:nvGrpSpPr>
          <p:grpSpPr bwMode="auto">
            <a:xfrm>
              <a:off x="7875175" y="286625"/>
              <a:ext cx="209550" cy="209551"/>
              <a:chOff x="1694" y="2044"/>
              <a:chExt cx="160" cy="160"/>
            </a:xfrm>
          </p:grpSpPr>
          <p:sp>
            <p:nvSpPr>
              <p:cNvPr id="90" name="Oval 41">
                <a:extLst>
                  <a:ext uri="{FF2B5EF4-FFF2-40B4-BE49-F238E27FC236}">
                    <a16:creationId xmlns:a16="http://schemas.microsoft.com/office/drawing/2014/main" id="{023F23C0-9310-4581-AA8D-F87B8ADE9027}"/>
                  </a:ext>
                </a:extLst>
              </p:cNvPr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91" name="Arc 42" hidden="1">
                <a:extLst>
                  <a:ext uri="{FF2B5EF4-FFF2-40B4-BE49-F238E27FC236}">
                    <a16:creationId xmlns:a16="http://schemas.microsoft.com/office/drawing/2014/main" id="{84F38A25-60E4-4073-9B75-BC02C360E372}"/>
                  </a:ext>
                </a:extLst>
              </p:cNvPr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100" name="Sticker" hidden="1">
            <a:extLst>
              <a:ext uri="{FF2B5EF4-FFF2-40B4-BE49-F238E27FC236}">
                <a16:creationId xmlns:a16="http://schemas.microsoft.com/office/drawing/2014/main" id="{D482E422-67A1-4F59-B86D-B89D191995E4}"/>
              </a:ext>
            </a:extLst>
          </p:cNvPr>
          <p:cNvGrpSpPr/>
          <p:nvPr userDrawn="1"/>
        </p:nvGrpSpPr>
        <p:grpSpPr bwMode="auto">
          <a:xfrm>
            <a:off x="11074077" y="319405"/>
            <a:ext cx="884665" cy="212366"/>
            <a:chOff x="7856110" y="285750"/>
            <a:chExt cx="884665" cy="212366"/>
          </a:xfrm>
        </p:grpSpPr>
        <p:sp>
          <p:nvSpPr>
            <p:cNvPr id="101" name="StickerRectangle">
              <a:extLst>
                <a:ext uri="{FF2B5EF4-FFF2-40B4-BE49-F238E27FC236}">
                  <a16:creationId xmlns:a16="http://schemas.microsoft.com/office/drawing/2014/main" id="{2E078B9E-DC50-455F-AE64-A1E2B41F6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6110" y="285750"/>
              <a:ext cx="88466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102" name="AutoShape 31">
              <a:extLst>
                <a:ext uri="{FF2B5EF4-FFF2-40B4-BE49-F238E27FC236}">
                  <a16:creationId xmlns:a16="http://schemas.microsoft.com/office/drawing/2014/main" id="{84F6DA6C-9234-4461-B8C8-9A01870B14C3}"/>
                </a:ext>
              </a:extLst>
            </p:cNvPr>
            <p:cNvCxnSpPr>
              <a:cxnSpLocks noChangeShapeType="1"/>
              <a:stCxn id="101" idx="2"/>
              <a:endCxn id="101" idx="4"/>
            </p:cNvCxnSpPr>
            <p:nvPr/>
          </p:nvCxnSpPr>
          <p:spPr bwMode="auto">
            <a:xfrm>
              <a:off x="785611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AutoShape 32">
              <a:extLst>
                <a:ext uri="{FF2B5EF4-FFF2-40B4-BE49-F238E27FC236}">
                  <a16:creationId xmlns:a16="http://schemas.microsoft.com/office/drawing/2014/main" id="{0B76D508-D419-4FEC-952C-CBB2C8F133D5}"/>
                </a:ext>
              </a:extLst>
            </p:cNvPr>
            <p:cNvCxnSpPr>
              <a:cxnSpLocks noChangeShapeType="1"/>
              <a:stCxn id="101" idx="4"/>
              <a:endCxn id="101" idx="6"/>
            </p:cNvCxnSpPr>
            <p:nvPr/>
          </p:nvCxnSpPr>
          <p:spPr bwMode="auto">
            <a:xfrm>
              <a:off x="7856110" y="498116"/>
              <a:ext cx="88466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6" name="Slide Number">
            <a:extLst>
              <a:ext uri="{FF2B5EF4-FFF2-40B4-BE49-F238E27FC236}">
                <a16:creationId xmlns:a16="http://schemas.microsoft.com/office/drawing/2014/main" id="{E08A369E-1955-4B53-AABD-BE1DCB34A57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836914" y="6598590"/>
            <a:ext cx="121828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GB"/>
            </a:defPPr>
            <a:lvl1pPr>
              <a:defRPr sz="1000" baseline="0">
                <a:latin typeface="+mn-lt"/>
              </a:defRPr>
            </a:lvl1pPr>
          </a:lstStyle>
          <a:p>
            <a:pPr algn="r"/>
            <a:fld id="{42C328C1-A84F-4A39-A664-DBA00541A8C6}" type="slidenum">
              <a:rPr lang="en-GB" sz="800" baseline="0" smtClean="0">
                <a:solidFill>
                  <a:srgbClr val="808080"/>
                </a:solidFill>
                <a:latin typeface="+mn-lt"/>
              </a:rPr>
              <a:pPr algn="r"/>
              <a:t>‹#›</a:t>
            </a:fld>
            <a:endParaRPr lang="en-GB" sz="800" baseline="0">
              <a:solidFill>
                <a:srgbClr val="80808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674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3526" rtl="0" eaLnBrk="1" fontAlgn="base" hangingPunct="1">
        <a:spcBef>
          <a:spcPct val="0"/>
        </a:spcBef>
        <a:spcAft>
          <a:spcPct val="0"/>
        </a:spcAft>
        <a:tabLst>
          <a:tab pos="275353" algn="l"/>
        </a:tabLst>
        <a:defRPr sz="2000" b="0" baseline="0">
          <a:solidFill>
            <a:schemeClr val="accent4"/>
          </a:solidFill>
          <a:latin typeface="+mj-lt"/>
          <a:ea typeface="+mj-ea"/>
          <a:cs typeface="+mj-cs"/>
        </a:defRPr>
      </a:lvl1pPr>
      <a:lvl2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2pPr>
      <a:lvl3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3pPr>
      <a:lvl4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4pPr>
      <a:lvl5pPr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5pPr>
      <a:lvl6pPr marL="466481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6pPr>
      <a:lvl7pPr marL="932962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7pPr>
      <a:lvl8pPr marL="1399443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8pPr>
      <a:lvl9pPr marL="1865925" algn="l" defTabSz="913526" rtl="0" eaLnBrk="1" fontAlgn="base" hangingPunct="1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607" indent="-195987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81" indent="-267255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835" indent="-158733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6pPr>
      <a:lvl7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7pPr>
      <a:lvl8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8pPr>
      <a:lvl9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 baseline="0">
          <a:solidFill>
            <a:schemeClr val="tx1"/>
          </a:solidFill>
          <a:latin typeface="+mn-lt"/>
        </a:defRPr>
      </a:lvl9pPr>
    </p:bodyStyle>
    <p:otherStyle>
      <a:defPPr>
        <a:defRPr lang="en-GB"/>
      </a:defPPr>
      <a:lvl1pPr marL="0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6.emf"/><Relationship Id="rId2" Type="http://schemas.openxmlformats.org/officeDocument/2006/relationships/tags" Target="../tags/tag2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svg"/><Relationship Id="rId3" Type="http://schemas.openxmlformats.org/officeDocument/2006/relationships/tags" Target="../tags/tag25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png"/><Relationship Id="rId2" Type="http://schemas.openxmlformats.org/officeDocument/2006/relationships/tags" Target="../tags/tag24.xml"/><Relationship Id="rId1" Type="http://schemas.openxmlformats.org/officeDocument/2006/relationships/vmlDrawing" Target="../drawings/vmlDrawing5.vml"/><Relationship Id="rId6" Type="http://schemas.openxmlformats.org/officeDocument/2006/relationships/notesSlide" Target="../notesSlides/notesSlide2.xml"/><Relationship Id="rId11" Type="http://schemas.openxmlformats.org/officeDocument/2006/relationships/image" Target="../media/image10.svg"/><Relationship Id="rId5" Type="http://schemas.openxmlformats.org/officeDocument/2006/relationships/slideLayout" Target="../slideLayouts/slideLayout2.xml"/><Relationship Id="rId15" Type="http://schemas.openxmlformats.org/officeDocument/2006/relationships/image" Target="../media/image14.svg"/><Relationship Id="rId10" Type="http://schemas.openxmlformats.org/officeDocument/2006/relationships/image" Target="../media/image9.svg"/><Relationship Id="rId4" Type="http://schemas.openxmlformats.org/officeDocument/2006/relationships/tags" Target="../tags/tag26.xml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7.emf"/><Relationship Id="rId2" Type="http://schemas.openxmlformats.org/officeDocument/2006/relationships/tags" Target="../tags/tag2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89" y="-1143203"/>
          <a:ext cx="215976" cy="215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9" y="-1143203"/>
                        <a:ext cx="215976" cy="2159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1A53ED2E-CC87-4AA2-A079-C6A4DFB6359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098" name="Title1"/>
          <p:cNvSpPr>
            <a:spLocks noGrp="1" noChangeArrowheads="1"/>
          </p:cNvSpPr>
          <p:nvPr>
            <p:ph type="title"/>
          </p:nvPr>
        </p:nvSpPr>
        <p:spPr bwMode="gray">
          <a:xfrm>
            <a:off x="233258" y="250104"/>
            <a:ext cx="11725484" cy="31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 anchorCtr="0">
            <a:noAutofit/>
          </a:bodyPr>
          <a:lstStyle/>
          <a:p>
            <a:r>
              <a:rPr lang="en-US"/>
              <a:t>Since the last STAG meeting in April, we have developed a draft of the 2030 roadmap based on extensive consultation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39611F-B60A-47E3-835A-CF834DFCCAF1}"/>
              </a:ext>
            </a:extLst>
          </p:cNvPr>
          <p:cNvSpPr txBox="1">
            <a:spLocks/>
          </p:cNvSpPr>
          <p:nvPr/>
        </p:nvSpPr>
        <p:spPr>
          <a:xfrm>
            <a:off x="5663222" y="805836"/>
            <a:ext cx="2756360" cy="6213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913526" eaLnBrk="1" latinLnBrk="0" hangingPunct="1">
              <a:buClr>
                <a:schemeClr val="tx2"/>
              </a:buClr>
              <a:buSzPct val="100000"/>
              <a:defRPr sz="70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131BB7A-6A4D-4588-AD68-F07CC2F21771}"/>
              </a:ext>
            </a:extLst>
          </p:cNvPr>
          <p:cNvSpPr txBox="1">
            <a:spLocks/>
          </p:cNvSpPr>
          <p:nvPr/>
        </p:nvSpPr>
        <p:spPr>
          <a:xfrm>
            <a:off x="5358113" y="3888787"/>
            <a:ext cx="4659184" cy="55399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lvl="0" indent="0" defTabSz="913526" eaLnBrk="1" latinLnBrk="0" hangingPunct="1">
              <a:buClr>
                <a:schemeClr val="tx2"/>
              </a:buClr>
              <a:buSzPct val="100000"/>
              <a:defRPr sz="16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marR="0" lvl="1" indent="-195987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25000"/>
              <a:buFont typeface="Arial" charset="0"/>
              <a:buChar char="▪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Consultation with countries, disease experts and ecosystem stakeholders  </a:t>
            </a:r>
          </a:p>
          <a:p>
            <a:pPr marL="197607" marR="0" lvl="1" indent="-195987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25000"/>
              <a:buFont typeface="Arial" charset="0"/>
              <a:buChar char="▪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Drafting roadmap based on </a:t>
            </a:r>
            <a:r>
              <a:rPr kumimoji="0" lang="en-US" sz="18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synthesised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insights 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7DD98CE-A7C1-4AE2-AEC7-CF6F52D98853}"/>
              </a:ext>
            </a:extLst>
          </p:cNvPr>
          <p:cNvSpPr txBox="1">
            <a:spLocks/>
          </p:cNvSpPr>
          <p:nvPr/>
        </p:nvSpPr>
        <p:spPr>
          <a:xfrm>
            <a:off x="5358113" y="3570339"/>
            <a:ext cx="5671692" cy="3077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913526" eaLnBrk="1" latinLnBrk="0" hangingPunct="1">
              <a:buClr>
                <a:schemeClr val="tx2"/>
              </a:buClr>
              <a:buSzPct val="100000"/>
              <a:defRPr sz="70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18EC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May-August ’19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74A7EF4-7304-47DD-BD35-6B013EDAFC2D}"/>
              </a:ext>
            </a:extLst>
          </p:cNvPr>
          <p:cNvSpPr txBox="1">
            <a:spLocks/>
          </p:cNvSpPr>
          <p:nvPr/>
        </p:nvSpPr>
        <p:spPr>
          <a:xfrm>
            <a:off x="6298076" y="2802287"/>
            <a:ext cx="3719220" cy="276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lvl="0" indent="0" defTabSz="913526" eaLnBrk="1" latinLnBrk="0" hangingPunct="1">
              <a:buClr>
                <a:schemeClr val="tx2"/>
              </a:buClr>
              <a:buSzPct val="100000"/>
              <a:defRPr sz="16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marR="0" lvl="1" indent="-195987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25000"/>
              <a:buFont typeface="Arial" charset="0"/>
              <a:buChar char="▪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Meeting with NTD STAG </a:t>
            </a:r>
          </a:p>
          <a:p>
            <a:pPr marL="197607" marR="0" lvl="1" indent="-195987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25000"/>
              <a:buFont typeface="Arial" charset="0"/>
              <a:buChar char="▪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Submission to EB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DBFB830-9776-499B-9E32-66302C91B2EA}"/>
              </a:ext>
            </a:extLst>
          </p:cNvPr>
          <p:cNvSpPr txBox="1">
            <a:spLocks/>
          </p:cNvSpPr>
          <p:nvPr/>
        </p:nvSpPr>
        <p:spPr>
          <a:xfrm>
            <a:off x="6298076" y="2463253"/>
            <a:ext cx="4608676" cy="3077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913526" eaLnBrk="1" latinLnBrk="0" hangingPunct="1">
              <a:buClr>
                <a:schemeClr val="tx2"/>
              </a:buClr>
              <a:buSzPct val="100000"/>
              <a:defRPr sz="70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18EC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September ’19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1365020-C7F5-43F7-95C3-A5B06770D97D}"/>
              </a:ext>
            </a:extLst>
          </p:cNvPr>
          <p:cNvSpPr txBox="1">
            <a:spLocks/>
          </p:cNvSpPr>
          <p:nvPr/>
        </p:nvSpPr>
        <p:spPr>
          <a:xfrm>
            <a:off x="6984529" y="1851674"/>
            <a:ext cx="3837801" cy="276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lvl="0" indent="0" defTabSz="913526" eaLnBrk="1" latinLnBrk="0" hangingPunct="1">
              <a:buClr>
                <a:schemeClr val="tx2"/>
              </a:buClr>
              <a:buSzPct val="100000"/>
              <a:defRPr sz="16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Launch of NTD 2030 Roadmap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1831400-9F90-477A-A1E9-E5FA54914B00}"/>
              </a:ext>
            </a:extLst>
          </p:cNvPr>
          <p:cNvSpPr txBox="1">
            <a:spLocks/>
          </p:cNvSpPr>
          <p:nvPr/>
        </p:nvSpPr>
        <p:spPr>
          <a:xfrm>
            <a:off x="6984528" y="1545056"/>
            <a:ext cx="3837801" cy="3086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913526" eaLnBrk="1" latinLnBrk="0" hangingPunct="1">
              <a:buClr>
                <a:schemeClr val="tx2"/>
              </a:buClr>
              <a:buSzPct val="100000"/>
              <a:defRPr sz="70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18EC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9A0D4973-AE68-4D3B-B67C-260C03A1820C}"/>
              </a:ext>
            </a:extLst>
          </p:cNvPr>
          <p:cNvSpPr/>
          <p:nvPr/>
        </p:nvSpPr>
        <p:spPr>
          <a:xfrm>
            <a:off x="1567471" y="1530562"/>
            <a:ext cx="5137599" cy="4659159"/>
          </a:xfrm>
          <a:custGeom>
            <a:avLst/>
            <a:gdLst>
              <a:gd name="connsiteX0" fmla="*/ 83127 w 11222181"/>
              <a:gd name="connsiteY0" fmla="*/ 5403273 h 10307782"/>
              <a:gd name="connsiteX1" fmla="*/ 9725891 w 11222181"/>
              <a:gd name="connsiteY1" fmla="*/ 0 h 10307782"/>
              <a:gd name="connsiteX2" fmla="*/ 11222181 w 11222181"/>
              <a:gd name="connsiteY2" fmla="*/ 0 h 10307782"/>
              <a:gd name="connsiteX3" fmla="*/ 3241963 w 11222181"/>
              <a:gd name="connsiteY3" fmla="*/ 10307782 h 10307782"/>
              <a:gd name="connsiteX4" fmla="*/ 0 w 11222181"/>
              <a:gd name="connsiteY4" fmla="*/ 10307782 h 10307782"/>
              <a:gd name="connsiteX5" fmla="*/ 83127 w 11222181"/>
              <a:gd name="connsiteY5" fmla="*/ 5403273 h 10307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181" h="10307782">
                <a:moveTo>
                  <a:pt x="83127" y="5403273"/>
                </a:moveTo>
                <a:lnTo>
                  <a:pt x="9725891" y="0"/>
                </a:lnTo>
                <a:lnTo>
                  <a:pt x="11222181" y="0"/>
                </a:lnTo>
                <a:lnTo>
                  <a:pt x="3241963" y="10307782"/>
                </a:lnTo>
                <a:lnTo>
                  <a:pt x="0" y="10307782"/>
                </a:lnTo>
                <a:lnTo>
                  <a:pt x="83127" y="5403273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A1ECE9D7-57F8-4243-A828-98C9BB3C6F32}"/>
              </a:ext>
            </a:extLst>
          </p:cNvPr>
          <p:cNvCxnSpPr>
            <a:cxnSpLocks/>
          </p:cNvCxnSpPr>
          <p:nvPr/>
        </p:nvCxnSpPr>
        <p:spPr>
          <a:xfrm flipV="1">
            <a:off x="1577133" y="1531953"/>
            <a:ext cx="4785432" cy="429170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7BE146D6-C3BA-4FAB-AC80-FD4C3FC52CAD}"/>
              </a:ext>
            </a:extLst>
          </p:cNvPr>
          <p:cNvGrpSpPr>
            <a:grpSpLocks/>
          </p:cNvGrpSpPr>
          <p:nvPr/>
        </p:nvGrpSpPr>
        <p:grpSpPr>
          <a:xfrm>
            <a:off x="5413341" y="1288709"/>
            <a:ext cx="542660" cy="821347"/>
            <a:chOff x="-10236200" y="20235863"/>
            <a:chExt cx="2125662" cy="3232150"/>
          </a:xfrm>
        </p:grpSpPr>
        <p:sp>
          <p:nvSpPr>
            <p:cNvPr id="70" name="AutoShape 69">
              <a:extLst>
                <a:ext uri="{FF2B5EF4-FFF2-40B4-BE49-F238E27FC236}">
                  <a16:creationId xmlns:a16="http://schemas.microsoft.com/office/drawing/2014/main" id="{E8D98BED-C20E-4E19-83A2-E2526FC1D88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0236200" y="20235863"/>
              <a:ext cx="2125662" cy="323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Oval 72">
              <a:extLst>
                <a:ext uri="{FF2B5EF4-FFF2-40B4-BE49-F238E27FC236}">
                  <a16:creationId xmlns:a16="http://schemas.microsoft.com/office/drawing/2014/main" id="{B3EB5357-AC1E-41D9-9B05-640656CBC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012363" y="20459701"/>
              <a:ext cx="1428750" cy="143033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Freeform 73">
              <a:extLst>
                <a:ext uri="{FF2B5EF4-FFF2-40B4-BE49-F238E27FC236}">
                  <a16:creationId xmlns:a16="http://schemas.microsoft.com/office/drawing/2014/main" id="{BCCE9474-16EF-4FDA-AC1F-2B6BB14717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12363" y="20459701"/>
              <a:ext cx="1268412" cy="1271588"/>
            </a:xfrm>
            <a:custGeom>
              <a:avLst/>
              <a:gdLst>
                <a:gd name="T0" fmla="*/ 825 w 1467"/>
                <a:gd name="T1" fmla="*/ 0 h 1468"/>
                <a:gd name="T2" fmla="*/ 1467 w 1467"/>
                <a:gd name="T3" fmla="*/ 307 h 1468"/>
                <a:gd name="T4" fmla="*/ 949 w 1467"/>
                <a:gd name="T5" fmla="*/ 124 h 1468"/>
                <a:gd name="T6" fmla="*/ 124 w 1467"/>
                <a:gd name="T7" fmla="*/ 949 h 1468"/>
                <a:gd name="T8" fmla="*/ 307 w 1467"/>
                <a:gd name="T9" fmla="*/ 1468 h 1468"/>
                <a:gd name="T10" fmla="*/ 0 w 1467"/>
                <a:gd name="T11" fmla="*/ 825 h 1468"/>
                <a:gd name="T12" fmla="*/ 825 w 1467"/>
                <a:gd name="T13" fmla="*/ 0 h 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7" h="1468">
                  <a:moveTo>
                    <a:pt x="825" y="0"/>
                  </a:moveTo>
                  <a:cubicBezTo>
                    <a:pt x="1085" y="0"/>
                    <a:pt x="1316" y="120"/>
                    <a:pt x="1467" y="307"/>
                  </a:cubicBezTo>
                  <a:cubicBezTo>
                    <a:pt x="1326" y="192"/>
                    <a:pt x="1146" y="124"/>
                    <a:pt x="949" y="124"/>
                  </a:cubicBezTo>
                  <a:cubicBezTo>
                    <a:pt x="493" y="124"/>
                    <a:pt x="124" y="493"/>
                    <a:pt x="124" y="949"/>
                  </a:cubicBezTo>
                  <a:cubicBezTo>
                    <a:pt x="124" y="1146"/>
                    <a:pt x="192" y="1326"/>
                    <a:pt x="307" y="1468"/>
                  </a:cubicBezTo>
                  <a:cubicBezTo>
                    <a:pt x="120" y="1316"/>
                    <a:pt x="0" y="1085"/>
                    <a:pt x="0" y="825"/>
                  </a:cubicBezTo>
                  <a:cubicBezTo>
                    <a:pt x="0" y="369"/>
                    <a:pt x="369" y="0"/>
                    <a:pt x="825" y="0"/>
                  </a:cubicBezTo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3" name="Freeform 74">
              <a:extLst>
                <a:ext uri="{FF2B5EF4-FFF2-40B4-BE49-F238E27FC236}">
                  <a16:creationId xmlns:a16="http://schemas.microsoft.com/office/drawing/2014/main" id="{8FFB2B3F-322C-430A-94CD-ECCAB1F7D3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236200" y="20235863"/>
              <a:ext cx="1874837" cy="3163888"/>
            </a:xfrm>
            <a:custGeom>
              <a:avLst/>
              <a:gdLst>
                <a:gd name="T0" fmla="*/ 1083 w 2167"/>
                <a:gd name="T1" fmla="*/ 1909 h 3652"/>
                <a:gd name="T2" fmla="*/ 258 w 2167"/>
                <a:gd name="T3" fmla="*/ 1083 h 3652"/>
                <a:gd name="T4" fmla="*/ 1083 w 2167"/>
                <a:gd name="T5" fmla="*/ 258 h 3652"/>
                <a:gd name="T6" fmla="*/ 1909 w 2167"/>
                <a:gd name="T7" fmla="*/ 1083 h 3652"/>
                <a:gd name="T8" fmla="*/ 1083 w 2167"/>
                <a:gd name="T9" fmla="*/ 1909 h 3652"/>
                <a:gd name="T10" fmla="*/ 1083 w 2167"/>
                <a:gd name="T11" fmla="*/ 0 h 3652"/>
                <a:gd name="T12" fmla="*/ 0 w 2167"/>
                <a:gd name="T13" fmla="*/ 1083 h 3652"/>
                <a:gd name="T14" fmla="*/ 1083 w 2167"/>
                <a:gd name="T15" fmla="*/ 3652 h 3652"/>
                <a:gd name="T16" fmla="*/ 2167 w 2167"/>
                <a:gd name="T17" fmla="*/ 1083 h 3652"/>
                <a:gd name="T18" fmla="*/ 1083 w 2167"/>
                <a:gd name="T19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7" h="3652">
                  <a:moveTo>
                    <a:pt x="1083" y="1909"/>
                  </a:moveTo>
                  <a:cubicBezTo>
                    <a:pt x="627" y="1909"/>
                    <a:pt x="258" y="1539"/>
                    <a:pt x="258" y="1083"/>
                  </a:cubicBezTo>
                  <a:cubicBezTo>
                    <a:pt x="258" y="627"/>
                    <a:pt x="627" y="258"/>
                    <a:pt x="1083" y="258"/>
                  </a:cubicBezTo>
                  <a:cubicBezTo>
                    <a:pt x="1539" y="258"/>
                    <a:pt x="1909" y="627"/>
                    <a:pt x="1909" y="1083"/>
                  </a:cubicBezTo>
                  <a:cubicBezTo>
                    <a:pt x="1909" y="1539"/>
                    <a:pt x="1539" y="1909"/>
                    <a:pt x="1083" y="1909"/>
                  </a:cubicBezTo>
                  <a:close/>
                  <a:moveTo>
                    <a:pt x="1083" y="0"/>
                  </a:moveTo>
                  <a:cubicBezTo>
                    <a:pt x="485" y="0"/>
                    <a:pt x="0" y="485"/>
                    <a:pt x="0" y="1083"/>
                  </a:cubicBezTo>
                  <a:cubicBezTo>
                    <a:pt x="0" y="1682"/>
                    <a:pt x="1083" y="3652"/>
                    <a:pt x="1083" y="3652"/>
                  </a:cubicBezTo>
                  <a:cubicBezTo>
                    <a:pt x="1083" y="3652"/>
                    <a:pt x="2167" y="1682"/>
                    <a:pt x="2167" y="1083"/>
                  </a:cubicBezTo>
                  <a:cubicBezTo>
                    <a:pt x="2167" y="485"/>
                    <a:pt x="1682" y="0"/>
                    <a:pt x="1083" y="0"/>
                  </a:cubicBezTo>
                </a:path>
              </a:pathLst>
            </a:custGeom>
            <a:solidFill>
              <a:srgbClr val="91E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4" name="Freeform 75">
              <a:extLst>
                <a:ext uri="{FF2B5EF4-FFF2-40B4-BE49-F238E27FC236}">
                  <a16:creationId xmlns:a16="http://schemas.microsoft.com/office/drawing/2014/main" id="{5905DC6E-DB19-4E6F-A09A-DC7879BA98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9299575" y="20235863"/>
              <a:ext cx="938212" cy="3163888"/>
            </a:xfrm>
            <a:custGeom>
              <a:avLst/>
              <a:gdLst>
                <a:gd name="T0" fmla="*/ 0 w 1084"/>
                <a:gd name="T1" fmla="*/ 0 h 3652"/>
                <a:gd name="T2" fmla="*/ 0 w 1084"/>
                <a:gd name="T3" fmla="*/ 258 h 3652"/>
                <a:gd name="T4" fmla="*/ 826 w 1084"/>
                <a:gd name="T5" fmla="*/ 1083 h 3652"/>
                <a:gd name="T6" fmla="*/ 0 w 1084"/>
                <a:gd name="T7" fmla="*/ 1909 h 3652"/>
                <a:gd name="T8" fmla="*/ 0 w 1084"/>
                <a:gd name="T9" fmla="*/ 3652 h 3652"/>
                <a:gd name="T10" fmla="*/ 1084 w 1084"/>
                <a:gd name="T11" fmla="*/ 1083 h 3652"/>
                <a:gd name="T12" fmla="*/ 0 w 1084"/>
                <a:gd name="T13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4" h="3652">
                  <a:moveTo>
                    <a:pt x="0" y="0"/>
                  </a:moveTo>
                  <a:lnTo>
                    <a:pt x="0" y="258"/>
                  </a:lnTo>
                  <a:cubicBezTo>
                    <a:pt x="456" y="258"/>
                    <a:pt x="826" y="627"/>
                    <a:pt x="826" y="1083"/>
                  </a:cubicBezTo>
                  <a:cubicBezTo>
                    <a:pt x="826" y="1539"/>
                    <a:pt x="456" y="1909"/>
                    <a:pt x="0" y="1909"/>
                  </a:cubicBezTo>
                  <a:lnTo>
                    <a:pt x="0" y="3652"/>
                  </a:lnTo>
                  <a:cubicBezTo>
                    <a:pt x="0" y="3652"/>
                    <a:pt x="1084" y="1682"/>
                    <a:pt x="1084" y="1083"/>
                  </a:cubicBezTo>
                  <a:cubicBezTo>
                    <a:pt x="1084" y="485"/>
                    <a:pt x="599" y="0"/>
                    <a:pt x="0" y="0"/>
                  </a:cubicBezTo>
                </a:path>
              </a:pathLst>
            </a:custGeom>
            <a:solidFill>
              <a:srgbClr val="81C6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D46B4C2-379B-466B-80A6-136D29509B8E}"/>
              </a:ext>
            </a:extLst>
          </p:cNvPr>
          <p:cNvGrpSpPr>
            <a:grpSpLocks/>
          </p:cNvGrpSpPr>
          <p:nvPr/>
        </p:nvGrpSpPr>
        <p:grpSpPr>
          <a:xfrm>
            <a:off x="4222200" y="2352707"/>
            <a:ext cx="542660" cy="821347"/>
            <a:chOff x="-10236200" y="20235863"/>
            <a:chExt cx="2125662" cy="3232150"/>
          </a:xfrm>
        </p:grpSpPr>
        <p:sp>
          <p:nvSpPr>
            <p:cNvPr id="85" name="AutoShape 69">
              <a:extLst>
                <a:ext uri="{FF2B5EF4-FFF2-40B4-BE49-F238E27FC236}">
                  <a16:creationId xmlns:a16="http://schemas.microsoft.com/office/drawing/2014/main" id="{3251D37F-B24C-4DE1-8A68-AC1D270CC23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0236200" y="20235863"/>
              <a:ext cx="2125662" cy="323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6" name="Oval 72">
              <a:extLst>
                <a:ext uri="{FF2B5EF4-FFF2-40B4-BE49-F238E27FC236}">
                  <a16:creationId xmlns:a16="http://schemas.microsoft.com/office/drawing/2014/main" id="{D6AF9B27-34A0-472D-AEB3-99F659A63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012363" y="20459701"/>
              <a:ext cx="1428750" cy="143033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7" name="Freeform 73">
              <a:extLst>
                <a:ext uri="{FF2B5EF4-FFF2-40B4-BE49-F238E27FC236}">
                  <a16:creationId xmlns:a16="http://schemas.microsoft.com/office/drawing/2014/main" id="{B4C37BAA-27E3-4CA4-9546-9DC7DDCBDE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12363" y="20459701"/>
              <a:ext cx="1268412" cy="1271588"/>
            </a:xfrm>
            <a:custGeom>
              <a:avLst/>
              <a:gdLst>
                <a:gd name="T0" fmla="*/ 825 w 1467"/>
                <a:gd name="T1" fmla="*/ 0 h 1468"/>
                <a:gd name="T2" fmla="*/ 1467 w 1467"/>
                <a:gd name="T3" fmla="*/ 307 h 1468"/>
                <a:gd name="T4" fmla="*/ 949 w 1467"/>
                <a:gd name="T5" fmla="*/ 124 h 1468"/>
                <a:gd name="T6" fmla="*/ 124 w 1467"/>
                <a:gd name="T7" fmla="*/ 949 h 1468"/>
                <a:gd name="T8" fmla="*/ 307 w 1467"/>
                <a:gd name="T9" fmla="*/ 1468 h 1468"/>
                <a:gd name="T10" fmla="*/ 0 w 1467"/>
                <a:gd name="T11" fmla="*/ 825 h 1468"/>
                <a:gd name="T12" fmla="*/ 825 w 1467"/>
                <a:gd name="T13" fmla="*/ 0 h 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7" h="1468">
                  <a:moveTo>
                    <a:pt x="825" y="0"/>
                  </a:moveTo>
                  <a:cubicBezTo>
                    <a:pt x="1085" y="0"/>
                    <a:pt x="1316" y="120"/>
                    <a:pt x="1467" y="307"/>
                  </a:cubicBezTo>
                  <a:cubicBezTo>
                    <a:pt x="1326" y="192"/>
                    <a:pt x="1146" y="124"/>
                    <a:pt x="949" y="124"/>
                  </a:cubicBezTo>
                  <a:cubicBezTo>
                    <a:pt x="493" y="124"/>
                    <a:pt x="124" y="493"/>
                    <a:pt x="124" y="949"/>
                  </a:cubicBezTo>
                  <a:cubicBezTo>
                    <a:pt x="124" y="1146"/>
                    <a:pt x="192" y="1326"/>
                    <a:pt x="307" y="1468"/>
                  </a:cubicBezTo>
                  <a:cubicBezTo>
                    <a:pt x="120" y="1316"/>
                    <a:pt x="0" y="1085"/>
                    <a:pt x="0" y="825"/>
                  </a:cubicBezTo>
                  <a:cubicBezTo>
                    <a:pt x="0" y="369"/>
                    <a:pt x="369" y="0"/>
                    <a:pt x="825" y="0"/>
                  </a:cubicBezTo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8" name="Freeform 74">
              <a:extLst>
                <a:ext uri="{FF2B5EF4-FFF2-40B4-BE49-F238E27FC236}">
                  <a16:creationId xmlns:a16="http://schemas.microsoft.com/office/drawing/2014/main" id="{5C0EBD3C-722A-4C29-BF00-CEAC28AF5F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236200" y="20235863"/>
              <a:ext cx="1874837" cy="3163888"/>
            </a:xfrm>
            <a:custGeom>
              <a:avLst/>
              <a:gdLst>
                <a:gd name="T0" fmla="*/ 1083 w 2167"/>
                <a:gd name="T1" fmla="*/ 1909 h 3652"/>
                <a:gd name="T2" fmla="*/ 258 w 2167"/>
                <a:gd name="T3" fmla="*/ 1083 h 3652"/>
                <a:gd name="T4" fmla="*/ 1083 w 2167"/>
                <a:gd name="T5" fmla="*/ 258 h 3652"/>
                <a:gd name="T6" fmla="*/ 1909 w 2167"/>
                <a:gd name="T7" fmla="*/ 1083 h 3652"/>
                <a:gd name="T8" fmla="*/ 1083 w 2167"/>
                <a:gd name="T9" fmla="*/ 1909 h 3652"/>
                <a:gd name="T10" fmla="*/ 1083 w 2167"/>
                <a:gd name="T11" fmla="*/ 0 h 3652"/>
                <a:gd name="T12" fmla="*/ 0 w 2167"/>
                <a:gd name="T13" fmla="*/ 1083 h 3652"/>
                <a:gd name="T14" fmla="*/ 1083 w 2167"/>
                <a:gd name="T15" fmla="*/ 3652 h 3652"/>
                <a:gd name="T16" fmla="*/ 2167 w 2167"/>
                <a:gd name="T17" fmla="*/ 1083 h 3652"/>
                <a:gd name="T18" fmla="*/ 1083 w 2167"/>
                <a:gd name="T19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7" h="3652">
                  <a:moveTo>
                    <a:pt x="1083" y="1909"/>
                  </a:moveTo>
                  <a:cubicBezTo>
                    <a:pt x="627" y="1909"/>
                    <a:pt x="258" y="1539"/>
                    <a:pt x="258" y="1083"/>
                  </a:cubicBezTo>
                  <a:cubicBezTo>
                    <a:pt x="258" y="627"/>
                    <a:pt x="627" y="258"/>
                    <a:pt x="1083" y="258"/>
                  </a:cubicBezTo>
                  <a:cubicBezTo>
                    <a:pt x="1539" y="258"/>
                    <a:pt x="1909" y="627"/>
                    <a:pt x="1909" y="1083"/>
                  </a:cubicBezTo>
                  <a:cubicBezTo>
                    <a:pt x="1909" y="1539"/>
                    <a:pt x="1539" y="1909"/>
                    <a:pt x="1083" y="1909"/>
                  </a:cubicBezTo>
                  <a:close/>
                  <a:moveTo>
                    <a:pt x="1083" y="0"/>
                  </a:moveTo>
                  <a:cubicBezTo>
                    <a:pt x="485" y="0"/>
                    <a:pt x="0" y="485"/>
                    <a:pt x="0" y="1083"/>
                  </a:cubicBezTo>
                  <a:cubicBezTo>
                    <a:pt x="0" y="1682"/>
                    <a:pt x="1083" y="3652"/>
                    <a:pt x="1083" y="3652"/>
                  </a:cubicBezTo>
                  <a:cubicBezTo>
                    <a:pt x="1083" y="3652"/>
                    <a:pt x="2167" y="1682"/>
                    <a:pt x="2167" y="1083"/>
                  </a:cubicBezTo>
                  <a:cubicBezTo>
                    <a:pt x="2167" y="485"/>
                    <a:pt x="1682" y="0"/>
                    <a:pt x="1083" y="0"/>
                  </a:cubicBezTo>
                </a:path>
              </a:pathLst>
            </a:custGeom>
            <a:solidFill>
              <a:srgbClr val="91E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9" name="Freeform 75">
              <a:extLst>
                <a:ext uri="{FF2B5EF4-FFF2-40B4-BE49-F238E27FC236}">
                  <a16:creationId xmlns:a16="http://schemas.microsoft.com/office/drawing/2014/main" id="{E5A67DC7-8F53-4C64-8610-7979472D2B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9299575" y="20235863"/>
              <a:ext cx="938212" cy="3163888"/>
            </a:xfrm>
            <a:custGeom>
              <a:avLst/>
              <a:gdLst>
                <a:gd name="T0" fmla="*/ 0 w 1084"/>
                <a:gd name="T1" fmla="*/ 0 h 3652"/>
                <a:gd name="T2" fmla="*/ 0 w 1084"/>
                <a:gd name="T3" fmla="*/ 258 h 3652"/>
                <a:gd name="T4" fmla="*/ 826 w 1084"/>
                <a:gd name="T5" fmla="*/ 1083 h 3652"/>
                <a:gd name="T6" fmla="*/ 0 w 1084"/>
                <a:gd name="T7" fmla="*/ 1909 h 3652"/>
                <a:gd name="T8" fmla="*/ 0 w 1084"/>
                <a:gd name="T9" fmla="*/ 3652 h 3652"/>
                <a:gd name="T10" fmla="*/ 1084 w 1084"/>
                <a:gd name="T11" fmla="*/ 1083 h 3652"/>
                <a:gd name="T12" fmla="*/ 0 w 1084"/>
                <a:gd name="T13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4" h="3652">
                  <a:moveTo>
                    <a:pt x="0" y="0"/>
                  </a:moveTo>
                  <a:lnTo>
                    <a:pt x="0" y="258"/>
                  </a:lnTo>
                  <a:cubicBezTo>
                    <a:pt x="456" y="258"/>
                    <a:pt x="826" y="627"/>
                    <a:pt x="826" y="1083"/>
                  </a:cubicBezTo>
                  <a:cubicBezTo>
                    <a:pt x="826" y="1539"/>
                    <a:pt x="456" y="1909"/>
                    <a:pt x="0" y="1909"/>
                  </a:cubicBezTo>
                  <a:lnTo>
                    <a:pt x="0" y="3652"/>
                  </a:lnTo>
                  <a:cubicBezTo>
                    <a:pt x="0" y="3652"/>
                    <a:pt x="1084" y="1682"/>
                    <a:pt x="1084" y="1083"/>
                  </a:cubicBezTo>
                  <a:cubicBezTo>
                    <a:pt x="1084" y="485"/>
                    <a:pt x="599" y="0"/>
                    <a:pt x="0" y="0"/>
                  </a:cubicBezTo>
                </a:path>
              </a:pathLst>
            </a:custGeom>
            <a:solidFill>
              <a:srgbClr val="81C6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9052998-C80B-4E49-B670-8A3D90C32619}"/>
              </a:ext>
            </a:extLst>
          </p:cNvPr>
          <p:cNvGrpSpPr>
            <a:grpSpLocks/>
          </p:cNvGrpSpPr>
          <p:nvPr/>
        </p:nvGrpSpPr>
        <p:grpSpPr>
          <a:xfrm>
            <a:off x="1839916" y="4480704"/>
            <a:ext cx="542660" cy="821347"/>
            <a:chOff x="-10236200" y="20235863"/>
            <a:chExt cx="2125662" cy="3232150"/>
          </a:xfrm>
        </p:grpSpPr>
        <p:sp>
          <p:nvSpPr>
            <p:cNvPr id="91" name="AutoShape 69">
              <a:extLst>
                <a:ext uri="{FF2B5EF4-FFF2-40B4-BE49-F238E27FC236}">
                  <a16:creationId xmlns:a16="http://schemas.microsoft.com/office/drawing/2014/main" id="{F21399F9-5872-4786-9893-7E796850320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0236200" y="20235863"/>
              <a:ext cx="2125662" cy="323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Oval 72">
              <a:extLst>
                <a:ext uri="{FF2B5EF4-FFF2-40B4-BE49-F238E27FC236}">
                  <a16:creationId xmlns:a16="http://schemas.microsoft.com/office/drawing/2014/main" id="{AD4165BF-2F70-424E-A8A5-C584F89A4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012363" y="20459701"/>
              <a:ext cx="1428750" cy="143033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Freeform 73">
              <a:extLst>
                <a:ext uri="{FF2B5EF4-FFF2-40B4-BE49-F238E27FC236}">
                  <a16:creationId xmlns:a16="http://schemas.microsoft.com/office/drawing/2014/main" id="{D5BD659F-D017-487B-A342-730E86B9D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12363" y="20459701"/>
              <a:ext cx="1268412" cy="1271588"/>
            </a:xfrm>
            <a:custGeom>
              <a:avLst/>
              <a:gdLst>
                <a:gd name="T0" fmla="*/ 825 w 1467"/>
                <a:gd name="T1" fmla="*/ 0 h 1468"/>
                <a:gd name="T2" fmla="*/ 1467 w 1467"/>
                <a:gd name="T3" fmla="*/ 307 h 1468"/>
                <a:gd name="T4" fmla="*/ 949 w 1467"/>
                <a:gd name="T5" fmla="*/ 124 h 1468"/>
                <a:gd name="T6" fmla="*/ 124 w 1467"/>
                <a:gd name="T7" fmla="*/ 949 h 1468"/>
                <a:gd name="T8" fmla="*/ 307 w 1467"/>
                <a:gd name="T9" fmla="*/ 1468 h 1468"/>
                <a:gd name="T10" fmla="*/ 0 w 1467"/>
                <a:gd name="T11" fmla="*/ 825 h 1468"/>
                <a:gd name="T12" fmla="*/ 825 w 1467"/>
                <a:gd name="T13" fmla="*/ 0 h 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7" h="1468">
                  <a:moveTo>
                    <a:pt x="825" y="0"/>
                  </a:moveTo>
                  <a:cubicBezTo>
                    <a:pt x="1085" y="0"/>
                    <a:pt x="1316" y="120"/>
                    <a:pt x="1467" y="307"/>
                  </a:cubicBezTo>
                  <a:cubicBezTo>
                    <a:pt x="1326" y="192"/>
                    <a:pt x="1146" y="124"/>
                    <a:pt x="949" y="124"/>
                  </a:cubicBezTo>
                  <a:cubicBezTo>
                    <a:pt x="493" y="124"/>
                    <a:pt x="124" y="493"/>
                    <a:pt x="124" y="949"/>
                  </a:cubicBezTo>
                  <a:cubicBezTo>
                    <a:pt x="124" y="1146"/>
                    <a:pt x="192" y="1326"/>
                    <a:pt x="307" y="1468"/>
                  </a:cubicBezTo>
                  <a:cubicBezTo>
                    <a:pt x="120" y="1316"/>
                    <a:pt x="0" y="1085"/>
                    <a:pt x="0" y="825"/>
                  </a:cubicBezTo>
                  <a:cubicBezTo>
                    <a:pt x="0" y="369"/>
                    <a:pt x="369" y="0"/>
                    <a:pt x="825" y="0"/>
                  </a:cubicBezTo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4" name="Freeform 74">
              <a:extLst>
                <a:ext uri="{FF2B5EF4-FFF2-40B4-BE49-F238E27FC236}">
                  <a16:creationId xmlns:a16="http://schemas.microsoft.com/office/drawing/2014/main" id="{042AF7B6-0906-4700-80DF-DFDB63A250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236200" y="20235863"/>
              <a:ext cx="1874837" cy="3163888"/>
            </a:xfrm>
            <a:custGeom>
              <a:avLst/>
              <a:gdLst>
                <a:gd name="T0" fmla="*/ 1083 w 2167"/>
                <a:gd name="T1" fmla="*/ 1909 h 3652"/>
                <a:gd name="T2" fmla="*/ 258 w 2167"/>
                <a:gd name="T3" fmla="*/ 1083 h 3652"/>
                <a:gd name="T4" fmla="*/ 1083 w 2167"/>
                <a:gd name="T5" fmla="*/ 258 h 3652"/>
                <a:gd name="T6" fmla="*/ 1909 w 2167"/>
                <a:gd name="T7" fmla="*/ 1083 h 3652"/>
                <a:gd name="T8" fmla="*/ 1083 w 2167"/>
                <a:gd name="T9" fmla="*/ 1909 h 3652"/>
                <a:gd name="T10" fmla="*/ 1083 w 2167"/>
                <a:gd name="T11" fmla="*/ 0 h 3652"/>
                <a:gd name="T12" fmla="*/ 0 w 2167"/>
                <a:gd name="T13" fmla="*/ 1083 h 3652"/>
                <a:gd name="T14" fmla="*/ 1083 w 2167"/>
                <a:gd name="T15" fmla="*/ 3652 h 3652"/>
                <a:gd name="T16" fmla="*/ 2167 w 2167"/>
                <a:gd name="T17" fmla="*/ 1083 h 3652"/>
                <a:gd name="T18" fmla="*/ 1083 w 2167"/>
                <a:gd name="T19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7" h="3652">
                  <a:moveTo>
                    <a:pt x="1083" y="1909"/>
                  </a:moveTo>
                  <a:cubicBezTo>
                    <a:pt x="627" y="1909"/>
                    <a:pt x="258" y="1539"/>
                    <a:pt x="258" y="1083"/>
                  </a:cubicBezTo>
                  <a:cubicBezTo>
                    <a:pt x="258" y="627"/>
                    <a:pt x="627" y="258"/>
                    <a:pt x="1083" y="258"/>
                  </a:cubicBezTo>
                  <a:cubicBezTo>
                    <a:pt x="1539" y="258"/>
                    <a:pt x="1909" y="627"/>
                    <a:pt x="1909" y="1083"/>
                  </a:cubicBezTo>
                  <a:cubicBezTo>
                    <a:pt x="1909" y="1539"/>
                    <a:pt x="1539" y="1909"/>
                    <a:pt x="1083" y="1909"/>
                  </a:cubicBezTo>
                  <a:close/>
                  <a:moveTo>
                    <a:pt x="1083" y="0"/>
                  </a:moveTo>
                  <a:cubicBezTo>
                    <a:pt x="485" y="0"/>
                    <a:pt x="0" y="485"/>
                    <a:pt x="0" y="1083"/>
                  </a:cubicBezTo>
                  <a:cubicBezTo>
                    <a:pt x="0" y="1682"/>
                    <a:pt x="1083" y="3652"/>
                    <a:pt x="1083" y="3652"/>
                  </a:cubicBezTo>
                  <a:cubicBezTo>
                    <a:pt x="1083" y="3652"/>
                    <a:pt x="2167" y="1682"/>
                    <a:pt x="2167" y="1083"/>
                  </a:cubicBezTo>
                  <a:cubicBezTo>
                    <a:pt x="2167" y="485"/>
                    <a:pt x="1682" y="0"/>
                    <a:pt x="1083" y="0"/>
                  </a:cubicBezTo>
                </a:path>
              </a:pathLst>
            </a:custGeom>
            <a:solidFill>
              <a:srgbClr val="91E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5" name="Freeform 75">
              <a:extLst>
                <a:ext uri="{FF2B5EF4-FFF2-40B4-BE49-F238E27FC236}">
                  <a16:creationId xmlns:a16="http://schemas.microsoft.com/office/drawing/2014/main" id="{A53341B4-5ADA-4E17-A1B6-A8B7D82DAA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9299575" y="20235863"/>
              <a:ext cx="938212" cy="3163888"/>
            </a:xfrm>
            <a:custGeom>
              <a:avLst/>
              <a:gdLst>
                <a:gd name="T0" fmla="*/ 0 w 1084"/>
                <a:gd name="T1" fmla="*/ 0 h 3652"/>
                <a:gd name="T2" fmla="*/ 0 w 1084"/>
                <a:gd name="T3" fmla="*/ 258 h 3652"/>
                <a:gd name="T4" fmla="*/ 826 w 1084"/>
                <a:gd name="T5" fmla="*/ 1083 h 3652"/>
                <a:gd name="T6" fmla="*/ 0 w 1084"/>
                <a:gd name="T7" fmla="*/ 1909 h 3652"/>
                <a:gd name="T8" fmla="*/ 0 w 1084"/>
                <a:gd name="T9" fmla="*/ 3652 h 3652"/>
                <a:gd name="T10" fmla="*/ 1084 w 1084"/>
                <a:gd name="T11" fmla="*/ 1083 h 3652"/>
                <a:gd name="T12" fmla="*/ 0 w 1084"/>
                <a:gd name="T13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4" h="3652">
                  <a:moveTo>
                    <a:pt x="0" y="0"/>
                  </a:moveTo>
                  <a:lnTo>
                    <a:pt x="0" y="258"/>
                  </a:lnTo>
                  <a:cubicBezTo>
                    <a:pt x="456" y="258"/>
                    <a:pt x="826" y="627"/>
                    <a:pt x="826" y="1083"/>
                  </a:cubicBezTo>
                  <a:cubicBezTo>
                    <a:pt x="826" y="1539"/>
                    <a:pt x="456" y="1909"/>
                    <a:pt x="0" y="1909"/>
                  </a:cubicBezTo>
                  <a:lnTo>
                    <a:pt x="0" y="3652"/>
                  </a:lnTo>
                  <a:cubicBezTo>
                    <a:pt x="0" y="3652"/>
                    <a:pt x="1084" y="1682"/>
                    <a:pt x="1084" y="1083"/>
                  </a:cubicBezTo>
                  <a:cubicBezTo>
                    <a:pt x="1084" y="485"/>
                    <a:pt x="599" y="0"/>
                    <a:pt x="0" y="0"/>
                  </a:cubicBezTo>
                </a:path>
              </a:pathLst>
            </a:custGeom>
            <a:solidFill>
              <a:srgbClr val="81C6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C92E731-E6A0-4893-AE17-FF9F755BB5F4}"/>
              </a:ext>
            </a:extLst>
          </p:cNvPr>
          <p:cNvGrpSpPr>
            <a:grpSpLocks/>
          </p:cNvGrpSpPr>
          <p:nvPr/>
        </p:nvGrpSpPr>
        <p:grpSpPr>
          <a:xfrm>
            <a:off x="3031058" y="3416705"/>
            <a:ext cx="542660" cy="821347"/>
            <a:chOff x="-10236200" y="20235863"/>
            <a:chExt cx="2125662" cy="3232150"/>
          </a:xfrm>
        </p:grpSpPr>
        <p:sp>
          <p:nvSpPr>
            <p:cNvPr id="38" name="AutoShape 69">
              <a:extLst>
                <a:ext uri="{FF2B5EF4-FFF2-40B4-BE49-F238E27FC236}">
                  <a16:creationId xmlns:a16="http://schemas.microsoft.com/office/drawing/2014/main" id="{BFCBAB2B-F467-4B29-8853-01195C4275F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0236200" y="20235863"/>
              <a:ext cx="2125662" cy="323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Oval 72">
              <a:extLst>
                <a:ext uri="{FF2B5EF4-FFF2-40B4-BE49-F238E27FC236}">
                  <a16:creationId xmlns:a16="http://schemas.microsoft.com/office/drawing/2014/main" id="{03093F44-FC88-4813-B7B7-DFF8BA06A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012363" y="20459701"/>
              <a:ext cx="1428750" cy="143033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Freeform 73">
              <a:extLst>
                <a:ext uri="{FF2B5EF4-FFF2-40B4-BE49-F238E27FC236}">
                  <a16:creationId xmlns:a16="http://schemas.microsoft.com/office/drawing/2014/main" id="{208E6421-B3C4-4613-BB10-E91670217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12363" y="20459701"/>
              <a:ext cx="1268412" cy="1271588"/>
            </a:xfrm>
            <a:custGeom>
              <a:avLst/>
              <a:gdLst>
                <a:gd name="T0" fmla="*/ 825 w 1467"/>
                <a:gd name="T1" fmla="*/ 0 h 1468"/>
                <a:gd name="T2" fmla="*/ 1467 w 1467"/>
                <a:gd name="T3" fmla="*/ 307 h 1468"/>
                <a:gd name="T4" fmla="*/ 949 w 1467"/>
                <a:gd name="T5" fmla="*/ 124 h 1468"/>
                <a:gd name="T6" fmla="*/ 124 w 1467"/>
                <a:gd name="T7" fmla="*/ 949 h 1468"/>
                <a:gd name="T8" fmla="*/ 307 w 1467"/>
                <a:gd name="T9" fmla="*/ 1468 h 1468"/>
                <a:gd name="T10" fmla="*/ 0 w 1467"/>
                <a:gd name="T11" fmla="*/ 825 h 1468"/>
                <a:gd name="T12" fmla="*/ 825 w 1467"/>
                <a:gd name="T13" fmla="*/ 0 h 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7" h="1468">
                  <a:moveTo>
                    <a:pt x="825" y="0"/>
                  </a:moveTo>
                  <a:cubicBezTo>
                    <a:pt x="1085" y="0"/>
                    <a:pt x="1316" y="120"/>
                    <a:pt x="1467" y="307"/>
                  </a:cubicBezTo>
                  <a:cubicBezTo>
                    <a:pt x="1326" y="192"/>
                    <a:pt x="1146" y="124"/>
                    <a:pt x="949" y="124"/>
                  </a:cubicBezTo>
                  <a:cubicBezTo>
                    <a:pt x="493" y="124"/>
                    <a:pt x="124" y="493"/>
                    <a:pt x="124" y="949"/>
                  </a:cubicBezTo>
                  <a:cubicBezTo>
                    <a:pt x="124" y="1146"/>
                    <a:pt x="192" y="1326"/>
                    <a:pt x="307" y="1468"/>
                  </a:cubicBezTo>
                  <a:cubicBezTo>
                    <a:pt x="120" y="1316"/>
                    <a:pt x="0" y="1085"/>
                    <a:pt x="0" y="825"/>
                  </a:cubicBezTo>
                  <a:cubicBezTo>
                    <a:pt x="0" y="369"/>
                    <a:pt x="369" y="0"/>
                    <a:pt x="825" y="0"/>
                  </a:cubicBezTo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Freeform 74">
              <a:extLst>
                <a:ext uri="{FF2B5EF4-FFF2-40B4-BE49-F238E27FC236}">
                  <a16:creationId xmlns:a16="http://schemas.microsoft.com/office/drawing/2014/main" id="{FCF07DB7-43C3-47FF-B370-AFDB4C1FDD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236200" y="20235863"/>
              <a:ext cx="1874837" cy="3163888"/>
            </a:xfrm>
            <a:custGeom>
              <a:avLst/>
              <a:gdLst>
                <a:gd name="T0" fmla="*/ 1083 w 2167"/>
                <a:gd name="T1" fmla="*/ 1909 h 3652"/>
                <a:gd name="T2" fmla="*/ 258 w 2167"/>
                <a:gd name="T3" fmla="*/ 1083 h 3652"/>
                <a:gd name="T4" fmla="*/ 1083 w 2167"/>
                <a:gd name="T5" fmla="*/ 258 h 3652"/>
                <a:gd name="T6" fmla="*/ 1909 w 2167"/>
                <a:gd name="T7" fmla="*/ 1083 h 3652"/>
                <a:gd name="T8" fmla="*/ 1083 w 2167"/>
                <a:gd name="T9" fmla="*/ 1909 h 3652"/>
                <a:gd name="T10" fmla="*/ 1083 w 2167"/>
                <a:gd name="T11" fmla="*/ 0 h 3652"/>
                <a:gd name="T12" fmla="*/ 0 w 2167"/>
                <a:gd name="T13" fmla="*/ 1083 h 3652"/>
                <a:gd name="T14" fmla="*/ 1083 w 2167"/>
                <a:gd name="T15" fmla="*/ 3652 h 3652"/>
                <a:gd name="T16" fmla="*/ 2167 w 2167"/>
                <a:gd name="T17" fmla="*/ 1083 h 3652"/>
                <a:gd name="T18" fmla="*/ 1083 w 2167"/>
                <a:gd name="T19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7" h="3652">
                  <a:moveTo>
                    <a:pt x="1083" y="1909"/>
                  </a:moveTo>
                  <a:cubicBezTo>
                    <a:pt x="627" y="1909"/>
                    <a:pt x="258" y="1539"/>
                    <a:pt x="258" y="1083"/>
                  </a:cubicBezTo>
                  <a:cubicBezTo>
                    <a:pt x="258" y="627"/>
                    <a:pt x="627" y="258"/>
                    <a:pt x="1083" y="258"/>
                  </a:cubicBezTo>
                  <a:cubicBezTo>
                    <a:pt x="1539" y="258"/>
                    <a:pt x="1909" y="627"/>
                    <a:pt x="1909" y="1083"/>
                  </a:cubicBezTo>
                  <a:cubicBezTo>
                    <a:pt x="1909" y="1539"/>
                    <a:pt x="1539" y="1909"/>
                    <a:pt x="1083" y="1909"/>
                  </a:cubicBezTo>
                  <a:close/>
                  <a:moveTo>
                    <a:pt x="1083" y="0"/>
                  </a:moveTo>
                  <a:cubicBezTo>
                    <a:pt x="485" y="0"/>
                    <a:pt x="0" y="485"/>
                    <a:pt x="0" y="1083"/>
                  </a:cubicBezTo>
                  <a:cubicBezTo>
                    <a:pt x="0" y="1682"/>
                    <a:pt x="1083" y="3652"/>
                    <a:pt x="1083" y="3652"/>
                  </a:cubicBezTo>
                  <a:cubicBezTo>
                    <a:pt x="1083" y="3652"/>
                    <a:pt x="2167" y="1682"/>
                    <a:pt x="2167" y="1083"/>
                  </a:cubicBezTo>
                  <a:cubicBezTo>
                    <a:pt x="2167" y="485"/>
                    <a:pt x="1682" y="0"/>
                    <a:pt x="1083" y="0"/>
                  </a:cubicBezTo>
                </a:path>
              </a:pathLst>
            </a:custGeom>
            <a:solidFill>
              <a:srgbClr val="91E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Freeform 75">
              <a:extLst>
                <a:ext uri="{FF2B5EF4-FFF2-40B4-BE49-F238E27FC236}">
                  <a16:creationId xmlns:a16="http://schemas.microsoft.com/office/drawing/2014/main" id="{688A6786-B8DC-45DC-A30E-643F35015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9299575" y="20235863"/>
              <a:ext cx="938212" cy="3163888"/>
            </a:xfrm>
            <a:custGeom>
              <a:avLst/>
              <a:gdLst>
                <a:gd name="T0" fmla="*/ 0 w 1084"/>
                <a:gd name="T1" fmla="*/ 0 h 3652"/>
                <a:gd name="T2" fmla="*/ 0 w 1084"/>
                <a:gd name="T3" fmla="*/ 258 h 3652"/>
                <a:gd name="T4" fmla="*/ 826 w 1084"/>
                <a:gd name="T5" fmla="*/ 1083 h 3652"/>
                <a:gd name="T6" fmla="*/ 0 w 1084"/>
                <a:gd name="T7" fmla="*/ 1909 h 3652"/>
                <a:gd name="T8" fmla="*/ 0 w 1084"/>
                <a:gd name="T9" fmla="*/ 3652 h 3652"/>
                <a:gd name="T10" fmla="*/ 1084 w 1084"/>
                <a:gd name="T11" fmla="*/ 1083 h 3652"/>
                <a:gd name="T12" fmla="*/ 0 w 1084"/>
                <a:gd name="T13" fmla="*/ 0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4" h="3652">
                  <a:moveTo>
                    <a:pt x="0" y="0"/>
                  </a:moveTo>
                  <a:lnTo>
                    <a:pt x="0" y="258"/>
                  </a:lnTo>
                  <a:cubicBezTo>
                    <a:pt x="456" y="258"/>
                    <a:pt x="826" y="627"/>
                    <a:pt x="826" y="1083"/>
                  </a:cubicBezTo>
                  <a:cubicBezTo>
                    <a:pt x="826" y="1539"/>
                    <a:pt x="456" y="1909"/>
                    <a:pt x="0" y="1909"/>
                  </a:cubicBezTo>
                  <a:lnTo>
                    <a:pt x="0" y="3652"/>
                  </a:lnTo>
                  <a:cubicBezTo>
                    <a:pt x="0" y="3652"/>
                    <a:pt x="1084" y="1682"/>
                    <a:pt x="1084" y="1083"/>
                  </a:cubicBezTo>
                  <a:cubicBezTo>
                    <a:pt x="1084" y="485"/>
                    <a:pt x="599" y="0"/>
                    <a:pt x="0" y="0"/>
                  </a:cubicBezTo>
                </a:path>
              </a:pathLst>
            </a:custGeom>
            <a:solidFill>
              <a:srgbClr val="81C6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43EC3B2D-8E21-4F6B-9A9F-CDA7611836F4}"/>
              </a:ext>
            </a:extLst>
          </p:cNvPr>
          <p:cNvSpPr txBox="1">
            <a:spLocks/>
          </p:cNvSpPr>
          <p:nvPr/>
        </p:nvSpPr>
        <p:spPr>
          <a:xfrm>
            <a:off x="4259732" y="5399426"/>
            <a:ext cx="5671692" cy="55399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lvl="0" indent="0" defTabSz="913526" eaLnBrk="1" latinLnBrk="0" hangingPunct="1">
              <a:buClr>
                <a:schemeClr val="tx2"/>
              </a:buClr>
              <a:buSzPct val="100000"/>
              <a:defRPr sz="16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97607" marR="0" lvl="1" indent="-195987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25000"/>
              <a:buFont typeface="Arial" charset="0"/>
              <a:buChar char="▪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Kickoff of first wave of web consultation </a:t>
            </a:r>
          </a:p>
          <a:p>
            <a:pPr marL="197607" marR="0" lvl="1" indent="-195987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25000"/>
              <a:buFont typeface="Arial" charset="0"/>
              <a:buChar char="▪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STAG meeting to define roadmap purpose and structure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DECCC51-BB7C-4A11-AAA3-7AEB258F6A15}"/>
              </a:ext>
            </a:extLst>
          </p:cNvPr>
          <p:cNvSpPr txBox="1">
            <a:spLocks/>
          </p:cNvSpPr>
          <p:nvPr/>
        </p:nvSpPr>
        <p:spPr>
          <a:xfrm>
            <a:off x="4259733" y="5080978"/>
            <a:ext cx="5671692" cy="3077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913526" eaLnBrk="1" latinLnBrk="0" hangingPunct="1">
              <a:buClr>
                <a:schemeClr val="tx2"/>
              </a:buClr>
              <a:buSzPct val="100000"/>
              <a:defRPr sz="7000" baseline="0"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18EC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March-April ’19</a:t>
            </a:r>
          </a:p>
        </p:txBody>
      </p:sp>
    </p:spTree>
    <p:extLst>
      <p:ext uri="{BB962C8B-B14F-4D97-AF65-F5344CB8AC3E}">
        <p14:creationId xmlns:p14="http://schemas.microsoft.com/office/powerpoint/2010/main" val="248495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 hidden="1">
            <a:extLst>
              <a:ext uri="{FF2B5EF4-FFF2-40B4-BE49-F238E27FC236}">
                <a16:creationId xmlns:a16="http://schemas.microsoft.com/office/drawing/2014/main" id="{719DBF0A-B81E-44F3-8308-A4A1803F3AC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4167690" y="2344546"/>
          <a:ext cx="503" cy="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think-cell Slide" r:id="rId7" imgW="526" imgH="526" progId="TCLayout.ActiveDocument.1">
                  <p:embed/>
                </p:oleObj>
              </mc:Choice>
              <mc:Fallback>
                <p:oleObj name="think-cell Slide" r:id="rId7" imgW="526" imgH="526" progId="TCLayout.ActiveDocument.1">
                  <p:embed/>
                  <p:pic>
                    <p:nvPicPr>
                      <p:cNvPr id="25" name="Object 24" hidden="1">
                        <a:extLst>
                          <a:ext uri="{FF2B5EF4-FFF2-40B4-BE49-F238E27FC236}">
                            <a16:creationId xmlns:a16="http://schemas.microsoft.com/office/drawing/2014/main" id="{719DBF0A-B81E-44F3-8308-A4A1803F3A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67690" y="2344546"/>
                        <a:ext cx="503" cy="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 hidden="1">
            <a:extLst>
              <a:ext uri="{FF2B5EF4-FFF2-40B4-BE49-F238E27FC236}">
                <a16:creationId xmlns:a16="http://schemas.microsoft.com/office/drawing/2014/main" id="{F78FB240-8B7D-490A-AB3D-5FFAB6433E7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167188" y="2344043"/>
            <a:ext cx="50230" cy="5023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633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F157E2FC-D457-4A05-91C1-564B718B3D18}"/>
              </a:ext>
            </a:extLst>
          </p:cNvPr>
          <p:cNvSpPr/>
          <p:nvPr/>
        </p:nvSpPr>
        <p:spPr>
          <a:xfrm>
            <a:off x="183" y="2256696"/>
            <a:ext cx="12191632" cy="460130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8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685FE47-6695-4572-A6AA-23F906E698ED}"/>
              </a:ext>
            </a:extLst>
          </p:cNvPr>
          <p:cNvSpPr/>
          <p:nvPr/>
        </p:nvSpPr>
        <p:spPr>
          <a:xfrm>
            <a:off x="185" y="1"/>
            <a:ext cx="12191632" cy="607809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3CB8B10-3E8B-4248-9A77-165BA9AE34D8}"/>
              </a:ext>
            </a:extLst>
          </p:cNvPr>
          <p:cNvSpPr>
            <a:spLocks/>
          </p:cNvSpPr>
          <p:nvPr/>
        </p:nvSpPr>
        <p:spPr>
          <a:xfrm>
            <a:off x="185" y="592223"/>
            <a:ext cx="12191632" cy="1636446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7EEAA57-6487-43CD-B734-25F597E5B9EC}"/>
              </a:ext>
            </a:extLst>
          </p:cNvPr>
          <p:cNvSpPr txBox="1">
            <a:spLocks/>
          </p:cNvSpPr>
          <p:nvPr/>
        </p:nvSpPr>
        <p:spPr bwMode="gray">
          <a:xfrm>
            <a:off x="111734" y="685980"/>
            <a:ext cx="11915504" cy="447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62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Overarching targets </a:t>
            </a:r>
          </a:p>
          <a:p>
            <a:pPr marL="0" marR="0" lvl="0" indent="0" algn="l" defTabSz="63303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46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Top-line targets for NTDs, in line with the Sustainable Development Goals and WHO’s 13</a:t>
            </a:r>
            <a:r>
              <a:rPr kumimoji="0" lang="en-US" sz="1246" b="0" i="1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</a:t>
            </a:r>
            <a:r>
              <a:rPr kumimoji="0" lang="en-US" sz="1246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General Programme of Work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0B199DF4-9490-44B5-A1AC-80AC08E3C0C3}"/>
              </a:ext>
            </a:extLst>
          </p:cNvPr>
          <p:cNvCxnSpPr>
            <a:cxnSpLocks/>
          </p:cNvCxnSpPr>
          <p:nvPr/>
        </p:nvCxnSpPr>
        <p:spPr bwMode="gray">
          <a:xfrm>
            <a:off x="111735" y="3439695"/>
            <a:ext cx="7530339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46F0A687-0CC2-45B8-ABCB-C5FC696F095A}"/>
              </a:ext>
            </a:extLst>
          </p:cNvPr>
          <p:cNvCxnSpPr>
            <a:cxnSpLocks/>
          </p:cNvCxnSpPr>
          <p:nvPr/>
        </p:nvCxnSpPr>
        <p:spPr bwMode="gray">
          <a:xfrm>
            <a:off x="111735" y="4167159"/>
            <a:ext cx="7530339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1B8D151A-639D-4D16-B4FE-F7DA2BBBE3FA}"/>
              </a:ext>
            </a:extLst>
          </p:cNvPr>
          <p:cNvCxnSpPr>
            <a:cxnSpLocks/>
          </p:cNvCxnSpPr>
          <p:nvPr/>
        </p:nvCxnSpPr>
        <p:spPr bwMode="gray">
          <a:xfrm>
            <a:off x="7868043" y="3997725"/>
            <a:ext cx="4159196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91AB0927-C392-4EED-A79C-3F56EAA28374}"/>
              </a:ext>
            </a:extLst>
          </p:cNvPr>
          <p:cNvCxnSpPr>
            <a:cxnSpLocks/>
          </p:cNvCxnSpPr>
          <p:nvPr/>
        </p:nvCxnSpPr>
        <p:spPr bwMode="gray">
          <a:xfrm>
            <a:off x="7868043" y="5311869"/>
            <a:ext cx="4159196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CE959966-0736-4845-837B-408F41F4D530}"/>
              </a:ext>
            </a:extLst>
          </p:cNvPr>
          <p:cNvSpPr txBox="1">
            <a:spLocks/>
          </p:cNvSpPr>
          <p:nvPr/>
        </p:nvSpPr>
        <p:spPr bwMode="gray">
          <a:xfrm>
            <a:off x="7868043" y="2762952"/>
            <a:ext cx="4159196" cy="30896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100%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017881BF-7215-462C-98AE-D9BDD3033E79}"/>
              </a:ext>
            </a:extLst>
          </p:cNvPr>
          <p:cNvSpPr txBox="1">
            <a:spLocks/>
          </p:cNvSpPr>
          <p:nvPr/>
        </p:nvSpPr>
        <p:spPr bwMode="gray">
          <a:xfrm>
            <a:off x="7868043" y="3151281"/>
            <a:ext cx="4159196" cy="7673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population at risk protected against out-of-pocket health payments due to NTDs – to achieve SDG 3.8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D8394503-D951-4786-B42C-CDBE6941E3A1}"/>
              </a:ext>
            </a:extLst>
          </p:cNvPr>
          <p:cNvSpPr txBox="1">
            <a:spLocks/>
          </p:cNvSpPr>
          <p:nvPr/>
        </p:nvSpPr>
        <p:spPr bwMode="gray">
          <a:xfrm>
            <a:off x="7868043" y="4077095"/>
            <a:ext cx="4159196" cy="30896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100%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BD067640-CD51-4867-90AF-306BF4CBAABA}"/>
              </a:ext>
            </a:extLst>
          </p:cNvPr>
          <p:cNvSpPr txBox="1">
            <a:spLocks/>
          </p:cNvSpPr>
          <p:nvPr/>
        </p:nvSpPr>
        <p:spPr bwMode="gray">
          <a:xfrm>
            <a:off x="7868043" y="4465425"/>
            <a:ext cx="4159196" cy="7673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Access to at least basic water supply, sanitation and hygiene in endemic areas – to achieve SDGs 6.1 and 6.2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D9E6D912-B017-4879-BFCD-38869F22B8BB}"/>
              </a:ext>
            </a:extLst>
          </p:cNvPr>
          <p:cNvSpPr txBox="1">
            <a:spLocks/>
          </p:cNvSpPr>
          <p:nvPr/>
        </p:nvSpPr>
        <p:spPr bwMode="gray">
          <a:xfrm>
            <a:off x="7868043" y="5845814"/>
            <a:ext cx="4159196" cy="7673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Fewer vector-borne NTD deaths (relative to 2016) – to achieve WHO’s Global Vector Control Response goal 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6056979-A66E-4808-9598-6A02A91C3B67}"/>
              </a:ext>
            </a:extLst>
          </p:cNvPr>
          <p:cNvGrpSpPr/>
          <p:nvPr/>
        </p:nvGrpSpPr>
        <p:grpSpPr>
          <a:xfrm>
            <a:off x="7868043" y="5391238"/>
            <a:ext cx="4159196" cy="375207"/>
            <a:chOff x="11364686" y="8050635"/>
            <a:chExt cx="6007727" cy="54196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F20BFCB2-2946-45E7-A9D0-6AC39726E34D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11364686" y="8098479"/>
              <a:ext cx="6007727" cy="446276"/>
            </a:xfrm>
            <a:prstGeom prst="rect">
              <a:avLst/>
            </a:prstGeom>
          </p:spPr>
          <p:txBody>
            <a:bodyPr vert="horz" wrap="none" lIns="0" tIns="0" rIns="0" bIns="0" rtlCol="0" anchor="ctr">
              <a:noAutofit/>
            </a:bodyPr>
            <a:lstStyle>
              <a:lvl1pPr marL="0" lvl="0" indent="0" defTabSz="513858" eaLnBrk="1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11154" lvl="1" indent="-110243" defTabSz="513858" eaLnBrk="1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262396" lvl="2" indent="-150331" defTabSz="513858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352595" lvl="3" indent="-89287" defTabSz="513858" eaLnBrk="1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430329" lvl="4" indent="-74710" defTabSz="513858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430329" indent="-74710" defTabSz="513858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918" baseline="0">
                  <a:latin typeface="+mn-lt"/>
                </a:defRPr>
              </a:lvl6pPr>
              <a:lvl7pPr marL="430329" indent="-74710" defTabSz="513858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918" baseline="0">
                  <a:latin typeface="+mn-lt"/>
                </a:defRPr>
              </a:lvl7pPr>
              <a:lvl8pPr marL="430329" indent="-74710" defTabSz="513858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918" baseline="0">
                  <a:latin typeface="+mn-lt"/>
                </a:defRPr>
              </a:lvl8pPr>
              <a:lvl9pPr marL="430329" indent="-74710" defTabSz="513858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sz="918" baseline="0">
                  <a:latin typeface="+mn-lt"/>
                </a:defRPr>
              </a:lvl9pPr>
            </a:lstStyle>
            <a:p>
              <a:pPr marL="0" marR="0" lvl="0" indent="0" algn="ctr" defTabSz="51385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2077" b="1" i="0" u="none" strike="noStrike" kern="1200" cap="none" spc="0" normalizeH="0" baseline="0" noProof="0">
                  <a:ln>
                    <a:noFill/>
                  </a:ln>
                  <a:solidFill>
                    <a:srgbClr val="00244C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75%</a:t>
              </a:r>
            </a:p>
          </p:txBody>
        </p:sp>
        <p:pic>
          <p:nvPicPr>
            <p:cNvPr id="198" name="Graphic 197">
              <a:extLst>
                <a:ext uri="{FF2B5EF4-FFF2-40B4-BE49-F238E27FC236}">
                  <a16:creationId xmlns:a16="http://schemas.microsoft.com/office/drawing/2014/main" id="{028B3605-D305-4245-9569-AB79F4C3600E}"/>
                </a:ext>
              </a:extLst>
            </p:cNvPr>
            <p:cNvPicPr>
              <a:picLocks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flipV="1">
              <a:off x="13283512" y="8050635"/>
              <a:ext cx="569641" cy="541965"/>
            </a:xfrm>
            <a:prstGeom prst="rect">
              <a:avLst/>
            </a:prstGeom>
          </p:spPr>
        </p:pic>
      </p:grp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4F5E0A2-09E3-40C8-A277-CD42A4614939}"/>
              </a:ext>
            </a:extLst>
          </p:cNvPr>
          <p:cNvSpPr>
            <a:spLocks/>
          </p:cNvSpPr>
          <p:nvPr/>
        </p:nvSpPr>
        <p:spPr>
          <a:xfrm>
            <a:off x="111734" y="2238943"/>
            <a:ext cx="11915504" cy="447460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62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Cross-cutting targets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46" b="0" i="1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Targets relevant across multiple diseases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E2A46-4E02-4EDC-B5B9-8CF86937659F}"/>
              </a:ext>
            </a:extLst>
          </p:cNvPr>
          <p:cNvCxnSpPr>
            <a:cxnSpLocks/>
          </p:cNvCxnSpPr>
          <p:nvPr/>
        </p:nvCxnSpPr>
        <p:spPr>
          <a:xfrm>
            <a:off x="111734" y="2725968"/>
            <a:ext cx="11915504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5" name="Graphic 324">
            <a:extLst>
              <a:ext uri="{FF2B5EF4-FFF2-40B4-BE49-F238E27FC236}">
                <a16:creationId xmlns:a16="http://schemas.microsoft.com/office/drawing/2014/main" id="{2BD0B57A-06AB-4069-8206-9A35B87E123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1734" y="2888361"/>
            <a:ext cx="394367" cy="375207"/>
          </a:xfrm>
          <a:prstGeom prst="rect">
            <a:avLst/>
          </a:prstGeom>
        </p:spPr>
      </p:pic>
      <p:pic>
        <p:nvPicPr>
          <p:cNvPr id="326" name="Graphic 325">
            <a:extLst>
              <a:ext uri="{FF2B5EF4-FFF2-40B4-BE49-F238E27FC236}">
                <a16:creationId xmlns:a16="http://schemas.microsoft.com/office/drawing/2014/main" id="{547EFC6D-0BEC-447F-9E58-EB9465421A9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1734" y="3615824"/>
            <a:ext cx="394367" cy="375207"/>
          </a:xfrm>
          <a:prstGeom prst="rect">
            <a:avLst/>
          </a:prstGeom>
        </p:spPr>
      </p:pic>
      <p:sp>
        <p:nvSpPr>
          <p:cNvPr id="223" name="TextBox 222">
            <a:extLst>
              <a:ext uri="{FF2B5EF4-FFF2-40B4-BE49-F238E27FC236}">
                <a16:creationId xmlns:a16="http://schemas.microsoft.com/office/drawing/2014/main" id="{ADDC75F4-CE89-41FB-BDDA-0B10E88D9BF6}"/>
              </a:ext>
            </a:extLst>
          </p:cNvPr>
          <p:cNvSpPr txBox="1">
            <a:spLocks/>
          </p:cNvSpPr>
          <p:nvPr/>
        </p:nvSpPr>
        <p:spPr bwMode="gray">
          <a:xfrm>
            <a:off x="3928506" y="2762952"/>
            <a:ext cx="464994" cy="319614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75%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D1313C0C-2807-44F0-8DD7-061CFDC6827A}"/>
              </a:ext>
            </a:extLst>
          </p:cNvPr>
          <p:cNvSpPr txBox="1">
            <a:spLocks/>
          </p:cNvSpPr>
          <p:nvPr/>
        </p:nvSpPr>
        <p:spPr bwMode="gray">
          <a:xfrm>
            <a:off x="164759" y="3133285"/>
            <a:ext cx="7258540" cy="25569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Integrated treatment coverage index for preventive chemotherapy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39B95468-9363-4DEC-884C-9529F925F490}"/>
              </a:ext>
            </a:extLst>
          </p:cNvPr>
          <p:cNvSpPr txBox="1">
            <a:spLocks/>
          </p:cNvSpPr>
          <p:nvPr/>
        </p:nvSpPr>
        <p:spPr bwMode="gray">
          <a:xfrm>
            <a:off x="3928506" y="3490415"/>
            <a:ext cx="464994" cy="319614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10x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190BB46B-4D7A-40B4-B276-466D25FA927A}"/>
              </a:ext>
            </a:extLst>
          </p:cNvPr>
          <p:cNvSpPr txBox="1">
            <a:spLocks/>
          </p:cNvSpPr>
          <p:nvPr/>
        </p:nvSpPr>
        <p:spPr bwMode="gray">
          <a:xfrm>
            <a:off x="164759" y="3860748"/>
            <a:ext cx="7258540" cy="25569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More countries that adopt and implement integrated skin NTD strategies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DBB01E0-BC35-419F-AFE2-8561E86DCF6C}"/>
              </a:ext>
            </a:extLst>
          </p:cNvPr>
          <p:cNvSpPr txBox="1">
            <a:spLocks/>
          </p:cNvSpPr>
          <p:nvPr/>
        </p:nvSpPr>
        <p:spPr bwMode="gray">
          <a:xfrm>
            <a:off x="111734" y="4217849"/>
            <a:ext cx="7530339" cy="35163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285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90% of endemic countries…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2E7F7F7-A507-4E01-8321-B7CE36DF3588}"/>
              </a:ext>
            </a:extLst>
          </p:cNvPr>
          <p:cNvSpPr/>
          <p:nvPr/>
        </p:nvSpPr>
        <p:spPr bwMode="gray">
          <a:xfrm>
            <a:off x="111734" y="4429477"/>
            <a:ext cx="180244" cy="12784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8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C98D2CE-0D7D-4D4E-8BCD-531BEC6FBA55}"/>
              </a:ext>
            </a:extLst>
          </p:cNvPr>
          <p:cNvSpPr txBox="1">
            <a:spLocks/>
          </p:cNvSpPr>
          <p:nvPr/>
        </p:nvSpPr>
        <p:spPr bwMode="gray">
          <a:xfrm>
            <a:off x="349677" y="4926583"/>
            <a:ext cx="7073622" cy="255691"/>
          </a:xfrm>
          <a:prstGeom prst="rect">
            <a:avLst/>
          </a:prstGeom>
        </p:spPr>
        <p:txBody>
          <a:bodyPr vert="horz" wrap="square" lIns="31652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…reporting on all relevant endemic NTDs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D537A31-4849-4E68-88AB-FD59C52AFB65}"/>
              </a:ext>
            </a:extLst>
          </p:cNvPr>
          <p:cNvSpPr txBox="1">
            <a:spLocks/>
          </p:cNvSpPr>
          <p:nvPr/>
        </p:nvSpPr>
        <p:spPr bwMode="gray">
          <a:xfrm>
            <a:off x="349677" y="4620172"/>
            <a:ext cx="7073622" cy="255691"/>
          </a:xfrm>
          <a:prstGeom prst="rect">
            <a:avLst/>
          </a:prstGeom>
        </p:spPr>
        <p:txBody>
          <a:bodyPr vert="horz" wrap="square" lIns="31652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…with NTDs integrated in national health strategies/plans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CFC984A-BB2A-402A-B7D8-6757BA1FF755}"/>
              </a:ext>
            </a:extLst>
          </p:cNvPr>
          <p:cNvSpPr txBox="1">
            <a:spLocks/>
          </p:cNvSpPr>
          <p:nvPr/>
        </p:nvSpPr>
        <p:spPr bwMode="gray">
          <a:xfrm>
            <a:off x="349677" y="5232993"/>
            <a:ext cx="7073622" cy="511383"/>
          </a:xfrm>
          <a:prstGeom prst="rect">
            <a:avLst/>
          </a:prstGeom>
        </p:spPr>
        <p:txBody>
          <a:bodyPr vert="horz" wrap="square" lIns="31652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-1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…with guidelines for management of NTD-related disabilities within national health systems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DED43A3-6A6D-4E7E-89B8-A4493D3BDAD2}"/>
              </a:ext>
            </a:extLst>
          </p:cNvPr>
          <p:cNvSpPr txBox="1">
            <a:spLocks/>
          </p:cNvSpPr>
          <p:nvPr/>
        </p:nvSpPr>
        <p:spPr bwMode="gray">
          <a:xfrm>
            <a:off x="349677" y="5795095"/>
            <a:ext cx="7073622" cy="255691"/>
          </a:xfrm>
          <a:prstGeom prst="rect">
            <a:avLst/>
          </a:prstGeom>
        </p:spPr>
        <p:txBody>
          <a:bodyPr vert="horz" wrap="square" lIns="31652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…collecting and reporting NTD data disaggregated by gender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D6549FF-7276-4DE1-9AFE-37BB898B678E}"/>
              </a:ext>
            </a:extLst>
          </p:cNvPr>
          <p:cNvSpPr txBox="1">
            <a:spLocks/>
          </p:cNvSpPr>
          <p:nvPr/>
        </p:nvSpPr>
        <p:spPr bwMode="gray">
          <a:xfrm>
            <a:off x="349677" y="6101505"/>
            <a:ext cx="7073622" cy="511383"/>
          </a:xfrm>
          <a:prstGeom prst="rect">
            <a:avLst/>
          </a:prstGeom>
        </p:spPr>
        <p:txBody>
          <a:bodyPr vert="horz" wrap="square" lIns="31652" tIns="0" rIns="0" bIns="0" rtlCol="0">
            <a:no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1662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…including NTD interventions in their package of essential services and budgeting for them </a:t>
            </a:r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DC9700A0-452E-455D-9C5D-4D753E429343}"/>
              </a:ext>
            </a:extLst>
          </p:cNvPr>
          <p:cNvCxnSpPr>
            <a:cxnSpLocks/>
            <a:stCxn id="52" idx="2"/>
            <a:endCxn id="54" idx="1"/>
          </p:cNvCxnSpPr>
          <p:nvPr/>
        </p:nvCxnSpPr>
        <p:spPr bwMode="gray">
          <a:xfrm rot="16200000" flipH="1">
            <a:off x="27215" y="4731964"/>
            <a:ext cx="497105" cy="147822"/>
          </a:xfrm>
          <a:prstGeom prst="bentConnector2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53FF882C-3A1B-46CA-9DC6-5A5C44FF0FF6}"/>
              </a:ext>
            </a:extLst>
          </p:cNvPr>
          <p:cNvCxnSpPr>
            <a:cxnSpLocks/>
            <a:stCxn id="52" idx="2"/>
            <a:endCxn id="55" idx="1"/>
          </p:cNvCxnSpPr>
          <p:nvPr/>
        </p:nvCxnSpPr>
        <p:spPr bwMode="gray">
          <a:xfrm rot="16200000" flipH="1">
            <a:off x="180419" y="4578759"/>
            <a:ext cx="190695" cy="147822"/>
          </a:xfrm>
          <a:prstGeom prst="bentConnector2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6B77223D-8BE4-4549-B6A1-61503FC4F4F7}"/>
              </a:ext>
            </a:extLst>
          </p:cNvPr>
          <p:cNvCxnSpPr>
            <a:cxnSpLocks/>
            <a:stCxn id="52" idx="2"/>
            <a:endCxn id="56" idx="1"/>
          </p:cNvCxnSpPr>
          <p:nvPr/>
        </p:nvCxnSpPr>
        <p:spPr bwMode="gray">
          <a:xfrm rot="16200000" flipH="1">
            <a:off x="-189915" y="4949093"/>
            <a:ext cx="931362" cy="147822"/>
          </a:xfrm>
          <a:prstGeom prst="bentConnector2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E15B97E7-C0F4-49AD-96F4-1F02C6E98900}"/>
              </a:ext>
            </a:extLst>
          </p:cNvPr>
          <p:cNvCxnSpPr>
            <a:cxnSpLocks/>
            <a:stCxn id="52" idx="2"/>
            <a:endCxn id="58" idx="1"/>
          </p:cNvCxnSpPr>
          <p:nvPr/>
        </p:nvCxnSpPr>
        <p:spPr bwMode="gray">
          <a:xfrm rot="16200000" flipH="1">
            <a:off x="-407042" y="5166221"/>
            <a:ext cx="1365618" cy="147822"/>
          </a:xfrm>
          <a:prstGeom prst="bentConnector2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Elbow 66">
            <a:extLst>
              <a:ext uri="{FF2B5EF4-FFF2-40B4-BE49-F238E27FC236}">
                <a16:creationId xmlns:a16="http://schemas.microsoft.com/office/drawing/2014/main" id="{8B0D6F3B-21D1-4E7F-B2B6-7180A01F7300}"/>
              </a:ext>
            </a:extLst>
          </p:cNvPr>
          <p:cNvCxnSpPr>
            <a:cxnSpLocks/>
            <a:stCxn id="52" idx="2"/>
            <a:endCxn id="59" idx="1"/>
          </p:cNvCxnSpPr>
          <p:nvPr/>
        </p:nvCxnSpPr>
        <p:spPr bwMode="gray">
          <a:xfrm rot="16200000" flipH="1">
            <a:off x="-624169" y="5383348"/>
            <a:ext cx="1799873" cy="147822"/>
          </a:xfrm>
          <a:prstGeom prst="bentConnector2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CCCF924F-7E73-406A-9746-1C38AF47267D}"/>
              </a:ext>
            </a:extLst>
          </p:cNvPr>
          <p:cNvSpPr txBox="1">
            <a:spLocks/>
          </p:cNvSpPr>
          <p:nvPr/>
        </p:nvSpPr>
        <p:spPr bwMode="gray">
          <a:xfrm>
            <a:off x="111734" y="6704005"/>
            <a:ext cx="8234107" cy="127856"/>
          </a:xfrm>
          <a:prstGeom prst="rect">
            <a:avLst/>
          </a:prstGeom>
        </p:spPr>
        <p:txBody>
          <a:bodyPr vert="horz" wrap="square" lIns="31652" tIns="0" rIns="0" bIns="0" rtlCol="0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831" b="0" i="0" u="none" strike="noStrike" kern="120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Note: all references to “countries” indicate WHO member states (including countries, areas and territories)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5D7C3B5-7427-49CE-B2BF-A5D1D8545ADE}"/>
              </a:ext>
            </a:extLst>
          </p:cNvPr>
          <p:cNvSpPr txBox="1">
            <a:spLocks/>
          </p:cNvSpPr>
          <p:nvPr/>
        </p:nvSpPr>
        <p:spPr bwMode="gray">
          <a:xfrm>
            <a:off x="629131" y="128118"/>
            <a:ext cx="11398107" cy="351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285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NTD targets for 2030</a:t>
            </a:r>
          </a:p>
        </p:txBody>
      </p:sp>
      <p:pic>
        <p:nvPicPr>
          <p:cNvPr id="87" name="CustomIcon">
            <a:extLst>
              <a:ext uri="{FF2B5EF4-FFF2-40B4-BE49-F238E27FC236}">
                <a16:creationId xmlns:a16="http://schemas.microsoft.com/office/drawing/2014/main" id="{94ABF07E-4BA6-4054-B18B-B4E71069964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1734" y="54499"/>
            <a:ext cx="485627" cy="485627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7BCCAAB1-BDBA-45A5-9F55-36C6372E5343}"/>
              </a:ext>
            </a:extLst>
          </p:cNvPr>
          <p:cNvSpPr txBox="1">
            <a:spLocks/>
          </p:cNvSpPr>
          <p:nvPr/>
        </p:nvSpPr>
        <p:spPr bwMode="gray">
          <a:xfrm>
            <a:off x="5743635" y="1237021"/>
            <a:ext cx="515350" cy="31961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9BFE3E7-3ABD-4988-92A6-0994AA262C15}"/>
              </a:ext>
            </a:extLst>
          </p:cNvPr>
          <p:cNvSpPr txBox="1">
            <a:spLocks/>
          </p:cNvSpPr>
          <p:nvPr/>
        </p:nvSpPr>
        <p:spPr bwMode="gray">
          <a:xfrm>
            <a:off x="6331663" y="1268940"/>
            <a:ext cx="4823139" cy="25577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62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Countries having eliminated at least one NTD</a:t>
            </a:r>
            <a:endParaRPr kumimoji="0" lang="en-US" sz="1662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68" name="Graphic 67">
            <a:extLst>
              <a:ext uri="{FF2B5EF4-FFF2-40B4-BE49-F238E27FC236}">
                <a16:creationId xmlns:a16="http://schemas.microsoft.com/office/drawing/2014/main" id="{82ABE4CF-CDE3-457A-BB94-3C666CF5A991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V="1">
            <a:off x="111734" y="1209225"/>
            <a:ext cx="394367" cy="375207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89ADA400-9B5F-41AD-A907-E1861E7DF6C6}"/>
              </a:ext>
            </a:extLst>
          </p:cNvPr>
          <p:cNvSpPr txBox="1">
            <a:spLocks/>
          </p:cNvSpPr>
          <p:nvPr/>
        </p:nvSpPr>
        <p:spPr bwMode="gray">
          <a:xfrm>
            <a:off x="578780" y="1237021"/>
            <a:ext cx="515350" cy="31961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90%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EA1C0DB-4D55-4A0A-8DC2-A46D49C48F05}"/>
              </a:ext>
            </a:extLst>
          </p:cNvPr>
          <p:cNvSpPr txBox="1">
            <a:spLocks/>
          </p:cNvSpPr>
          <p:nvPr/>
        </p:nvSpPr>
        <p:spPr bwMode="gray">
          <a:xfrm>
            <a:off x="1166808" y="1268982"/>
            <a:ext cx="4431469" cy="255691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62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Fewer people requiring interventions against NTDs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206D659-F6CD-46B9-B1AF-E4629F1309AE}"/>
              </a:ext>
            </a:extLst>
          </p:cNvPr>
          <p:cNvSpPr txBox="1">
            <a:spLocks/>
          </p:cNvSpPr>
          <p:nvPr/>
        </p:nvSpPr>
        <p:spPr bwMode="gray">
          <a:xfrm>
            <a:off x="5743635" y="1749703"/>
            <a:ext cx="515350" cy="31961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ct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7D2E78A-A264-4E03-962A-80F76D292080}"/>
              </a:ext>
            </a:extLst>
          </p:cNvPr>
          <p:cNvSpPr txBox="1">
            <a:spLocks/>
          </p:cNvSpPr>
          <p:nvPr/>
        </p:nvSpPr>
        <p:spPr bwMode="gray">
          <a:xfrm>
            <a:off x="6331663" y="1781621"/>
            <a:ext cx="4823139" cy="25577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62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NTDs eradicated 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E43718B-CDFB-4183-8319-7F650C14089F}"/>
              </a:ext>
            </a:extLst>
          </p:cNvPr>
          <p:cNvSpPr txBox="1">
            <a:spLocks/>
          </p:cNvSpPr>
          <p:nvPr/>
        </p:nvSpPr>
        <p:spPr bwMode="gray">
          <a:xfrm>
            <a:off x="578780" y="1749703"/>
            <a:ext cx="515350" cy="31961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r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2077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75%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74D277F-31BC-441F-81B6-B94060D6F36C}"/>
              </a:ext>
            </a:extLst>
          </p:cNvPr>
          <p:cNvSpPr txBox="1">
            <a:spLocks/>
          </p:cNvSpPr>
          <p:nvPr/>
        </p:nvSpPr>
        <p:spPr bwMode="gray">
          <a:xfrm>
            <a:off x="1166808" y="1781664"/>
            <a:ext cx="4431469" cy="255691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0" lvl="0" indent="0" defTabSz="513858" eaLnBrk="1" hangingPunct="1">
              <a:buClr>
                <a:schemeClr val="tx2"/>
              </a:buClr>
              <a:buSzPct val="100000"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62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Fewer NTD-related DALYs </a:t>
            </a:r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20EFDE0C-C84C-42C3-83BF-0F1093B64DE7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V="1">
            <a:off x="111734" y="1721906"/>
            <a:ext cx="394367" cy="375207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D9F84DE-B0C9-41B8-9C04-CB25A9DA8968}"/>
              </a:ext>
            </a:extLst>
          </p:cNvPr>
          <p:cNvCxnSpPr>
            <a:cxnSpLocks/>
          </p:cNvCxnSpPr>
          <p:nvPr/>
        </p:nvCxnSpPr>
        <p:spPr>
          <a:xfrm flipV="1">
            <a:off x="5670956" y="1206877"/>
            <a:ext cx="0" cy="7928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307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 hidden="1">
            <a:extLst>
              <a:ext uri="{FF2B5EF4-FFF2-40B4-BE49-F238E27FC236}">
                <a16:creationId xmlns:a16="http://schemas.microsoft.com/office/drawing/2014/main" id="{719DBF0A-B81E-44F3-8308-A4A1803F3AC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4167690" y="2344546"/>
          <a:ext cx="503" cy="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think-cell Slide" r:id="rId6" imgW="526" imgH="526" progId="TCLayout.ActiveDocument.1">
                  <p:embed/>
                </p:oleObj>
              </mc:Choice>
              <mc:Fallback>
                <p:oleObj name="think-cell Slide" r:id="rId6" imgW="526" imgH="526" progId="TCLayout.ActiveDocument.1">
                  <p:embed/>
                  <p:pic>
                    <p:nvPicPr>
                      <p:cNvPr id="25" name="Object 24" hidden="1">
                        <a:extLst>
                          <a:ext uri="{FF2B5EF4-FFF2-40B4-BE49-F238E27FC236}">
                            <a16:creationId xmlns:a16="http://schemas.microsoft.com/office/drawing/2014/main" id="{719DBF0A-B81E-44F3-8308-A4A1803F3A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67690" y="2344546"/>
                        <a:ext cx="503" cy="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 hidden="1">
            <a:extLst>
              <a:ext uri="{FF2B5EF4-FFF2-40B4-BE49-F238E27FC236}">
                <a16:creationId xmlns:a16="http://schemas.microsoft.com/office/drawing/2014/main" id="{F78FB240-8B7D-490A-AB3D-5FFAB6433E7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167188" y="2344043"/>
            <a:ext cx="50230" cy="5023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633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B00F38EB-5893-4440-B3CD-96671FAF1B08}"/>
              </a:ext>
            </a:extLst>
          </p:cNvPr>
          <p:cNvSpPr txBox="1">
            <a:spLocks/>
          </p:cNvSpPr>
          <p:nvPr/>
        </p:nvSpPr>
        <p:spPr bwMode="gray">
          <a:xfrm>
            <a:off x="111734" y="6704005"/>
            <a:ext cx="8234107" cy="132344"/>
          </a:xfrm>
          <a:prstGeom prst="rect">
            <a:avLst/>
          </a:prstGeom>
        </p:spPr>
        <p:txBody>
          <a:bodyPr vert="horz" wrap="square" lIns="31652" tIns="0" rIns="0" bIns="0" rtlCol="0">
            <a:spAutoFit/>
          </a:bodyPr>
          <a:lstStyle>
            <a:lvl1pPr marL="0" lvl="0" indent="0" defTabSz="513858" eaLnBrk="1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11154" lvl="1" indent="-110243" defTabSz="513858" eaLnBrk="1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262396" lvl="2" indent="-150331" defTabSz="513858" eaLnBrk="1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352595" lvl="3" indent="-89287" defTabSz="513858" eaLnBrk="1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430329" lvl="4" indent="-74710" defTabSz="513858" eaLnBrk="1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6pPr>
            <a:lvl7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7pPr>
            <a:lvl8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8pPr>
            <a:lvl9pPr marL="430329" indent="-74710" defTabSz="513858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918" baseline="0">
                <a:latin typeface="+mn-lt"/>
              </a:defRPr>
            </a:lvl9pPr>
          </a:lstStyle>
          <a:p>
            <a:pPr marL="0" marR="0" lvl="0" indent="0" algn="l" defTabSz="51385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Note: all references to “countries” indicate WHO member states (including countries, areas and territories)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9E1122D7-D1C6-47CF-B67F-1C0CDBD9BE57}"/>
              </a:ext>
            </a:extLst>
          </p:cNvPr>
          <p:cNvSpPr txBox="1">
            <a:spLocks/>
          </p:cNvSpPr>
          <p:nvPr/>
        </p:nvSpPr>
        <p:spPr bwMode="gray">
          <a:xfrm>
            <a:off x="111733" y="697788"/>
            <a:ext cx="11915504" cy="20520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</p:spPr>
        <p:txBody>
          <a:bodyPr vert="horz" wrap="square" lIns="40505" tIns="40505" rIns="40505" bIns="40505" rtlCol="0" anchor="ctr" anchorCtr="0">
            <a:noAutofit/>
          </a:bodyPr>
          <a:lstStyle>
            <a:defPPr>
              <a:defRPr lang="en-US"/>
            </a:defPPr>
            <a:lvl1pPr marL="57150" lvl="0" indent="0" defTabSz="913526" eaLnBrk="1" latinLnBrk="0" hangingPunct="1">
              <a:buClr>
                <a:schemeClr val="bg1"/>
              </a:buClr>
              <a:buSzPct val="100000"/>
              <a:defRPr sz="1000" b="1" baseline="0">
                <a:solidFill>
                  <a:schemeClr val="bg1"/>
                </a:solidFill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GB" sz="8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TARGETED FOR ERADICATION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E98DB943-4216-4E28-AEDE-E31103FB4762}"/>
              </a:ext>
            </a:extLst>
          </p:cNvPr>
          <p:cNvSpPr>
            <a:spLocks/>
          </p:cNvSpPr>
          <p:nvPr/>
        </p:nvSpPr>
        <p:spPr>
          <a:xfrm>
            <a:off x="111733" y="26139"/>
            <a:ext cx="11915504" cy="375287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5" b="1" i="0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Disease-specific targets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31" b="0" i="1" u="none" strike="noStrike" kern="1200" cap="none" spc="0" normalizeH="0" baseline="0" noProof="0">
                <a:ln>
                  <a:noFill/>
                </a:ln>
                <a:solidFill>
                  <a:srgbClr val="00244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Targets relevant to individual diseases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C2792C87-15BF-425A-A233-404120DDB6D1}"/>
              </a:ext>
            </a:extLst>
          </p:cNvPr>
          <p:cNvSpPr txBox="1">
            <a:spLocks/>
          </p:cNvSpPr>
          <p:nvPr/>
        </p:nvSpPr>
        <p:spPr bwMode="gray">
          <a:xfrm>
            <a:off x="111733" y="1309408"/>
            <a:ext cx="11915504" cy="20520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</p:spPr>
        <p:txBody>
          <a:bodyPr vert="horz" wrap="square" lIns="40505" tIns="40505" rIns="40505" bIns="40505" rtlCol="0" anchor="ctr" anchorCtr="0">
            <a:noAutofit/>
          </a:bodyPr>
          <a:lstStyle>
            <a:defPPr>
              <a:defRPr lang="en-US"/>
            </a:defPPr>
            <a:lvl1pPr marL="57150" lvl="0" indent="0" defTabSz="913526" eaLnBrk="1" latinLnBrk="0" hangingPunct="1">
              <a:buClr>
                <a:schemeClr val="bg1"/>
              </a:buClr>
              <a:buSzPct val="100000"/>
              <a:defRPr sz="1000" b="1" baseline="0">
                <a:solidFill>
                  <a:schemeClr val="bg1"/>
                </a:solidFill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GB" sz="8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TARGETED FOR ELIMINATION (INTERRUPTION OF TRANSMISSION)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F64C08D1-A898-44BC-9006-4ED4C970B37E}"/>
              </a:ext>
            </a:extLst>
          </p:cNvPr>
          <p:cNvSpPr txBox="1">
            <a:spLocks/>
          </p:cNvSpPr>
          <p:nvPr/>
        </p:nvSpPr>
        <p:spPr bwMode="gray">
          <a:xfrm>
            <a:off x="111733" y="4471122"/>
            <a:ext cx="11915504" cy="20520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</p:spPr>
        <p:txBody>
          <a:bodyPr vert="horz" wrap="square" lIns="40505" tIns="40505" rIns="40505" bIns="40505" rtlCol="0" anchor="ctr" anchorCtr="0">
            <a:noAutofit/>
          </a:bodyPr>
          <a:lstStyle>
            <a:defPPr>
              <a:defRPr lang="en-US"/>
            </a:defPPr>
            <a:lvl1pPr marL="57150" lvl="0" indent="0" defTabSz="913526" eaLnBrk="1" latinLnBrk="0" hangingPunct="1">
              <a:buClr>
                <a:schemeClr val="bg1"/>
              </a:buClr>
              <a:buSzPct val="100000"/>
              <a:defRPr sz="1000" b="1" baseline="0">
                <a:solidFill>
                  <a:schemeClr val="bg1"/>
                </a:solidFill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GB" sz="8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TARGETED FOR CONTROL 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279907A9-1720-4003-9376-B72CDDACBEAE}"/>
              </a:ext>
            </a:extLst>
          </p:cNvPr>
          <p:cNvSpPr txBox="1">
            <a:spLocks/>
          </p:cNvSpPr>
          <p:nvPr/>
        </p:nvSpPr>
        <p:spPr bwMode="gray">
          <a:xfrm>
            <a:off x="111733" y="2124235"/>
            <a:ext cx="11915504" cy="20520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</p:spPr>
        <p:txBody>
          <a:bodyPr vert="horz" wrap="square" lIns="40505" tIns="40505" rIns="40505" bIns="40505" rtlCol="0" anchor="ctr" anchorCtr="0">
            <a:noAutofit/>
          </a:bodyPr>
          <a:lstStyle>
            <a:defPPr>
              <a:defRPr lang="en-US"/>
            </a:defPPr>
            <a:lvl1pPr marL="57150" lvl="0" indent="0" defTabSz="913526" eaLnBrk="1" latinLnBrk="0" hangingPunct="1">
              <a:buClr>
                <a:schemeClr val="bg1"/>
              </a:buClr>
              <a:buSzPct val="100000"/>
              <a:defRPr sz="1000" b="1" baseline="0">
                <a:solidFill>
                  <a:schemeClr val="bg1"/>
                </a:solidFill>
                <a:latin typeface="+mn-lt"/>
              </a:defRPr>
            </a:lvl1pPr>
            <a:lvl2pPr marL="197607" lvl="1" indent="-195987" defTabSz="913526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latin typeface="+mn-lt"/>
              </a:defRPr>
            </a:lvl2pPr>
            <a:lvl3pPr marL="466481" lvl="2" indent="-267255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latin typeface="+mn-lt"/>
              </a:defRPr>
            </a:lvl3pPr>
            <a:lvl4pPr marL="626835" lvl="3" indent="-158733" defTabSz="913526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latin typeface="+mn-lt"/>
              </a:defRPr>
            </a:lvl4pPr>
            <a:lvl5pPr marL="765029" lvl="4" indent="-132818" defTabSz="913526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marR="0" lvl="0" indent="0" algn="l" defTabSz="9135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GB" sz="8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TARGETED FOR </a:t>
            </a:r>
            <a:r>
              <a:rPr kumimoji="0" lang="en-US" sz="84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ELIMINATION AS A PUBLIC HEALTH PROBLEM (PHP)</a:t>
            </a:r>
          </a:p>
        </p:txBody>
      </p: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09B2FC91-4802-4284-A85F-43E9F066D5B3}"/>
              </a:ext>
            </a:extLst>
          </p:cNvPr>
          <p:cNvGrpSpPr/>
          <p:nvPr/>
        </p:nvGrpSpPr>
        <p:grpSpPr>
          <a:xfrm>
            <a:off x="111733" y="455483"/>
            <a:ext cx="11915504" cy="205202"/>
            <a:chOff x="161128" y="1513818"/>
            <a:chExt cx="17211284" cy="269262"/>
          </a:xfrm>
        </p:grpSpPr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B2CF8A8B-87D2-404C-9ED2-242408C6A76A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161128" y="1513818"/>
              <a:ext cx="17211284" cy="269262"/>
            </a:xfrm>
            <a:prstGeom prst="rect">
              <a:avLst/>
            </a:prstGeom>
            <a:solidFill>
              <a:srgbClr val="00244C"/>
            </a:solidFill>
            <a:ln w="9525">
              <a:noFill/>
            </a:ln>
          </p:spPr>
          <p:txBody>
            <a:bodyPr vert="horz" wrap="square" lIns="40505" tIns="40505" rIns="40505" bIns="40505" rtlCol="0" anchor="ctr" anchorCtr="0">
              <a:noAutofit/>
            </a:bodyPr>
            <a:lstStyle>
              <a:defPPr>
                <a:defRPr lang="en-US"/>
              </a:defPPr>
              <a:lvl1pPr marL="0" lvl="0" indent="0" defTabSz="913526" eaLnBrk="1" latinLnBrk="0" hangingPunct="1">
                <a:buClr>
                  <a:schemeClr val="bg1"/>
                </a:buClr>
                <a:buSzPct val="100000"/>
                <a:defRPr sz="800" b="1" baseline="0">
                  <a:solidFill>
                    <a:schemeClr val="bg1"/>
                  </a:solidFill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Disease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095904F8-A804-4D4C-9F3B-16E6099D6CDF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8" y="1561621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 anchor="ctr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2020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5F57EBC-DBFD-4806-8C49-EAE062EFDB22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1561621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 anchor="ctr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2030</a:t>
              </a:r>
              <a:endParaRPr kumimoji="0" lang="en-US" sz="840" b="1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F6196F99-65A0-48C5-A4D1-538E3C1B900A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1561621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 anchor="ctr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2023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F9C86F7B-7BD8-44D7-A1C5-2BA50D95D46D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1561621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 anchor="ctr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2025</a:t>
              </a:r>
              <a:endParaRPr kumimoji="0" lang="en-US" sz="840" b="1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E315E710-D652-4505-AEAC-D8C6197E860C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1561621"/>
              <a:ext cx="11110889" cy="173659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Indicator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929BA3-3866-412A-AB08-D83BB34AAE04}"/>
              </a:ext>
            </a:extLst>
          </p:cNvPr>
          <p:cNvGrpSpPr/>
          <p:nvPr/>
        </p:nvGrpSpPr>
        <p:grpSpPr>
          <a:xfrm>
            <a:off x="111734" y="940093"/>
            <a:ext cx="11908414" cy="132344"/>
            <a:chOff x="161128" y="2192892"/>
            <a:chExt cx="17201043" cy="173658"/>
          </a:xfrm>
        </p:grpSpPr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619B095A-EF8A-44CB-86ED-AEA5D82DC067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2192892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Guinea worm 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F3E12225-525F-434C-8F8E-749FB80BA3EB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2192892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189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(97%)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9925D392-3CC8-4ADA-BF41-9999D01B78C7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2192892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194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FD2D73F1-556F-4E57-8556-92C4D5463351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2192892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189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(97%)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A99A3B60-E3F2-497F-9B0A-24EF444B5C3E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2192892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191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(98%)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2EC69360-7062-4282-9E0D-6EEBBE4DBC2A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2192892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certified free of transmission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54E7217-93FF-49EE-BEFA-926A54DDDCA9}"/>
              </a:ext>
            </a:extLst>
          </p:cNvPr>
          <p:cNvGrpSpPr/>
          <p:nvPr/>
        </p:nvGrpSpPr>
        <p:grpSpPr>
          <a:xfrm>
            <a:off x="111734" y="1143303"/>
            <a:ext cx="11908414" cy="132344"/>
            <a:chOff x="161128" y="2412310"/>
            <a:chExt cx="17201043" cy="173658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8C4AF1D-18FA-4F15-8D7D-AF356BE17CBF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2412310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Yaws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6447CDF8-2345-4C26-B1A1-8E748B6C2907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2412310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(1%)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49205BC1-BE79-4E3F-9A74-A901DB2BD4BC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2412310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194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B1828472-32F6-4E56-B428-1A6BB47F25B2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2412310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97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(50%)</a:t>
              </a: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F8BCB997-F158-42E8-B872-0ED0D1CF6696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2412310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136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(70%)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11A64E03-4224-4F95-B2B8-ED90991E96C0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2412310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certified free of yaws transmission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4565596-5326-46FF-9B16-8BD6F2EF45EA}"/>
              </a:ext>
            </a:extLst>
          </p:cNvPr>
          <p:cNvGrpSpPr/>
          <p:nvPr/>
        </p:nvGrpSpPr>
        <p:grpSpPr>
          <a:xfrm>
            <a:off x="111734" y="1551712"/>
            <a:ext cx="11908414" cy="132344"/>
            <a:chOff x="161128" y="2795321"/>
            <a:chExt cx="17201043" cy="173658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177861FE-DF45-497E-A1FF-1BA65A996A57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2795321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HAT </a:t>
              </a:r>
              <a:r>
                <a:rPr kumimoji="0" lang="en-US" sz="840" b="1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(Gambiense)</a:t>
              </a: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6B3F02B5-6DFE-4603-BEF8-09837D7E1F40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279532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39EFB98E-0025-4D0A-BC77-2B9D9627D097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279532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15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(62%)</a:t>
              </a: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FF4CBBDB-AFCB-4288-B64F-302210D48729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279532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E2D2DC92-6138-4DA2-B595-190FD52602C5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279532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(21%)</a:t>
              </a: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BEFDD46C-C918-43DB-8F5D-CC9FA8F1A5F6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2795321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verified for interruption of transmission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A69BAB4-B26D-49DF-918F-AD8C9032042F}"/>
              </a:ext>
            </a:extLst>
          </p:cNvPr>
          <p:cNvGrpSpPr/>
          <p:nvPr/>
        </p:nvGrpSpPr>
        <p:grpSpPr>
          <a:xfrm>
            <a:off x="111734" y="1754922"/>
            <a:ext cx="11908414" cy="132344"/>
            <a:chOff x="161128" y="2967911"/>
            <a:chExt cx="17201043" cy="173658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36CC9753-AC22-4A16-A8E2-A8B3622B89F8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2967911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Leprosy</a:t>
              </a: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22DB54EB-8CC5-4E08-87C8-FB3E727F17B1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296791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(13%)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9FB2AC8A-44F6-48E0-92DD-8BEC3A095F3A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296791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120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(61%)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0294D374-F64D-4D4D-90C6-F15BBE96F9B8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296791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75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(39%)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AD3E9779-9B3D-422B-B05D-F0862A481E8D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2967911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95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(49%)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157D015C-F891-487D-9485-EBA089E430F2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2967911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with zero new indigenous leprosy cases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32E4AE1-8A1B-4634-A10A-A6C37C84860F}"/>
              </a:ext>
            </a:extLst>
          </p:cNvPr>
          <p:cNvGrpSpPr/>
          <p:nvPr/>
        </p:nvGrpSpPr>
        <p:grpSpPr>
          <a:xfrm>
            <a:off x="111734" y="1958130"/>
            <a:ext cx="11908414" cy="132344"/>
            <a:chOff x="161128" y="3169423"/>
            <a:chExt cx="17201043" cy="173658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4091A703-F3F9-4F92-8546-C3FCF8A73DD1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3169423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Onchocerciasis</a:t>
              </a: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9F7952AB-46AC-4902-9F91-C08F86CB3B00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3169423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(12%) 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21ED9285-A080-4F11-B22B-EF257723A2BD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3169423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10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(29%) </a:t>
              </a:r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838CFF0F-5E7E-48B3-99E6-198F7BE58EB3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3169423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(12%) </a:t>
              </a: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8CEEBE10-148D-44F2-A0D1-1E036A5982AC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3169423"/>
              <a:ext cx="772342" cy="173658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(18%) </a:t>
              </a: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0AFEC23A-C33D-474C-8BF0-AB34396E7E3F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3169423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verified for interruption of transmission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4C62898-6B83-4E90-A6D7-ADF052C73876}"/>
              </a:ext>
            </a:extLst>
          </p:cNvPr>
          <p:cNvGrpSpPr/>
          <p:nvPr/>
        </p:nvGrpSpPr>
        <p:grpSpPr>
          <a:xfrm>
            <a:off x="111734" y="2366535"/>
            <a:ext cx="11908414" cy="264688"/>
            <a:chOff x="161128" y="3542905"/>
            <a:chExt cx="17201043" cy="347318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3A61115D-F462-40A0-94B3-410A570A2CB1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3542905"/>
              <a:ext cx="2233729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Chagas disease</a:t>
              </a: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F2132BD4-AC35-4F39-BF68-743A6C5E2B22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3542905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54B92C2C-7856-403A-82EE-E23B315D177D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3542905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15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(37%)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1CBBDD69-DAC9-4FBC-ABA5-064C396BAE65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3542905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(10%)</a:t>
              </a: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99086E21-F65B-458E-9496-1432224D1AA5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3542905"/>
              <a:ext cx="772342" cy="173659"/>
            </a:xfrm>
            <a:prstGeom prst="rect">
              <a:avLst/>
            </a:prstGeom>
          </p:spPr>
          <p:txBody>
            <a:bodyPr vert="horz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10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(24%)</a:t>
              </a: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1D9A9816-7054-4599-9DEA-D6B3343EA5DD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3542905"/>
              <a:ext cx="11110889" cy="34731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achieving interruption of transmission through the four transmission routes (vectorial, transfusional, transplantation and congenital), with 75% antiparasitic treatment coverage of the target population </a:t>
              </a:r>
              <a:endParaRPr kumimoji="0" lang="en-GB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00327D9-54A1-4F75-84EA-5053CD6B1606}"/>
              </a:ext>
            </a:extLst>
          </p:cNvPr>
          <p:cNvGrpSpPr/>
          <p:nvPr/>
        </p:nvGrpSpPr>
        <p:grpSpPr>
          <a:xfrm>
            <a:off x="111734" y="4713432"/>
            <a:ext cx="11908414" cy="132344"/>
            <a:chOff x="161128" y="7481259"/>
            <a:chExt cx="17201043" cy="173658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D633CDFC-766E-4B76-9307-894213DBF3CB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7481259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Buruli ulcer</a:t>
              </a:r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27E994E7-3D46-49AD-9F43-E15F5E2B905C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7481259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30%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F8FC3DA3-7D62-4AED-A6E3-B461B922BA39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7481259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&lt;10%</a:t>
              </a:r>
              <a:endParaRPr kumimoji="0" lang="en-US" sz="84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BD3515A6-5750-4130-9EE4-9F384ED4C1C8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7481259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&lt;22%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811E951E-052F-4D29-85D6-9A354E1E6AF2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7481259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&lt;18%</a:t>
              </a:r>
              <a:endParaRPr kumimoji="0" lang="en-US" sz="84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762D3339-F44B-41ED-B199-A10F9704E8C2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7481259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Proportion of cases in category III (late stage) at diagnosis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E45B790-DDF5-4217-B7DA-3D70EC8D67F7}"/>
              </a:ext>
            </a:extLst>
          </p:cNvPr>
          <p:cNvGrpSpPr/>
          <p:nvPr/>
        </p:nvGrpSpPr>
        <p:grpSpPr>
          <a:xfrm>
            <a:off x="111734" y="4916641"/>
            <a:ext cx="11908414" cy="132344"/>
            <a:chOff x="161128" y="7657741"/>
            <a:chExt cx="17201043" cy="173658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10A408A2-E30C-423F-B94D-8EF41AE382B9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7657741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Dengue &amp; chikungunya</a:t>
              </a: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2C87E58A-E9DF-4D8B-8137-CB3945A19F0D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76577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0.80%</a:t>
              </a: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2C67F7D6-33E2-4C0A-9FA6-D56FEC013C25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76577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0%</a:t>
              </a:r>
              <a:endParaRPr kumimoji="0" lang="en-US" sz="84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E0AE0102-D731-4178-B59E-AFA00FD413F9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76577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0.50%</a:t>
              </a: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296A1EDC-98C3-4AB5-B407-D2ED23CBA8DC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76577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0.50%</a:t>
              </a:r>
              <a:endParaRPr kumimoji="0" lang="en-US" sz="84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05477F48-077F-40D1-9D07-96545943B94E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7657741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Case fatality rate due to dengue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E460AA1-B162-4774-AB3F-EB527166DB0C}"/>
              </a:ext>
            </a:extLst>
          </p:cNvPr>
          <p:cNvGrpSpPr/>
          <p:nvPr/>
        </p:nvGrpSpPr>
        <p:grpSpPr>
          <a:xfrm>
            <a:off x="111734" y="5323057"/>
            <a:ext cx="11908414" cy="132344"/>
            <a:chOff x="161128" y="8259005"/>
            <a:chExt cx="17201043" cy="173658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0136321D-86FD-428A-AB70-80EB1CADA079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8259005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Foodborne trematodiases</a:t>
              </a: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89BCD06B-56FE-49E7-93F6-B3DD209EA34D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825900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N/A</a:t>
              </a: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1CC78AFA-0D4E-490A-B652-778E91CE0782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825900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11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(12%)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56DCF352-ACC0-4A81-99ED-126006E50B46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825900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(3%)</a:t>
              </a: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0010BDB2-1C17-48FD-9C8E-6BF39985F6DE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825900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(7%)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95EE0688-E609-42BB-A4BD-30EEDE15CE7D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8259005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with intensified control in hyperendemic areas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AE0C1CD-915C-415E-BC81-02FD2E8B5543}"/>
              </a:ext>
            </a:extLst>
          </p:cNvPr>
          <p:cNvGrpSpPr/>
          <p:nvPr/>
        </p:nvGrpSpPr>
        <p:grpSpPr>
          <a:xfrm>
            <a:off x="111734" y="5526265"/>
            <a:ext cx="11908414" cy="132344"/>
            <a:chOff x="161128" y="8559637"/>
            <a:chExt cx="17201043" cy="173658"/>
          </a:xfrm>
        </p:grpSpPr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505386DC-13CD-437F-9D76-8A856AA6D14E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8559637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Leishmaniasis (cutaneous)</a:t>
              </a: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52469167-DB6D-454E-8073-390583DBEF6C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8559637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N/A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38F9A9AA-9334-452A-AADB-50828EF9E6C4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8559637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87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0627A4BD-1940-437D-B2B2-636F4434EBBC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8559637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(51%) </a:t>
              </a: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926F7FC1-7449-4953-9E05-180F15A295BB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8559637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(76%) 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BFB63138-C832-49E5-8FCE-A7372D1B8C2B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8559637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having reached: 85% of all cases are detected and reported, and 95% of reported cases are treated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DCF859B-BA0B-46F2-9060-DA845FCA068C}"/>
              </a:ext>
            </a:extLst>
          </p:cNvPr>
          <p:cNvGrpSpPr/>
          <p:nvPr/>
        </p:nvGrpSpPr>
        <p:grpSpPr>
          <a:xfrm>
            <a:off x="111734" y="5729473"/>
            <a:ext cx="11908414" cy="261610"/>
            <a:chOff x="161128" y="8860270"/>
            <a:chExt cx="17201043" cy="343279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BB2CB672-7166-4227-89F8-FEE444A5179B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8860270"/>
              <a:ext cx="2233729" cy="34327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Mycetoma, chromo-blastomycosis and other deep mycoses</a:t>
              </a: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A876C366-25F8-45AA-95D2-BAE4A1244134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8860270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2B559EA9-AC05-48A9-813F-D80ED598F9AC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8860270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15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2D4CF30E-E444-47AB-86DA-BE5FD569EF4F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8860270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FD04CE88-FDE0-43AA-98E4-0856232AAF5C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8860270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765860A0-D6CF-41E0-B66E-6B3765C05EF3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8860270"/>
              <a:ext cx="11110889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where mycetoma, chromoblastomycosis, sporotrichosis and/or paracoccidioidomycosis are included in national control programmes and surveillance systems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DD554CCC-4147-42B4-AF39-0CDE6DC4C40F}"/>
              </a:ext>
            </a:extLst>
          </p:cNvPr>
          <p:cNvGrpSpPr/>
          <p:nvPr/>
        </p:nvGrpSpPr>
        <p:grpSpPr>
          <a:xfrm>
            <a:off x="111734" y="6061687"/>
            <a:ext cx="11908414" cy="132344"/>
            <a:chOff x="161128" y="9285052"/>
            <a:chExt cx="17201043" cy="173658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7504DBF5-8E30-4A50-82ED-CADCC3F09088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9285052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Scabies and other ectoparasitosis</a:t>
              </a: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1BE8F96A-CE53-4BD8-857F-A82202F6EB75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9285052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714B93D4-E1B8-4BD4-B2F6-B37648A11643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9285052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194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7E82910F-EAF0-4365-AAA2-8E5469CA04AD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9285052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25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(13%)</a:t>
              </a: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290FF03E-C538-4167-AB87-E97499C19F11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9285052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50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(26%)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6CE735A5-4523-4AEF-A1B0-113C32C13EBE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9285052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having incorporated scabies management in the UHC package of care</a:t>
              </a:r>
            </a:p>
          </p:txBody>
        </p:sp>
      </p:grp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A0C9B2CA-9EED-4EBB-8418-B2BCCFA3C212}"/>
              </a:ext>
            </a:extLst>
          </p:cNvPr>
          <p:cNvGrpSpPr/>
          <p:nvPr/>
        </p:nvGrpSpPr>
        <p:grpSpPr>
          <a:xfrm>
            <a:off x="111734" y="6264895"/>
            <a:ext cx="11908414" cy="132344"/>
            <a:chOff x="161128" y="9585685"/>
            <a:chExt cx="17201043" cy="173658"/>
          </a:xfrm>
        </p:grpSpPr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1B0A6887-15A4-4C9F-BD3C-D200C04CA57D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9585685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Snakebite envenoming</a:t>
              </a: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64261AC7-8155-4309-ADE5-B0C043C7E592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958568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N/A</a:t>
              </a:r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7E0EE5F3-8669-4243-8C9E-0A3905164C68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958568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132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 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B0B1F010-F700-46D5-A11A-6E393046A099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958568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(30%) </a:t>
              </a: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628B65C1-C83B-4127-B9BD-B2C6B1D8842D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958568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61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(46%)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CB778A31-5FCF-42B5-BE79-3637F17FAF43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9585685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with incidence of snakebite achieving reduction of mortality by 50%</a:t>
              </a:r>
            </a:p>
          </p:txBody>
        </p:sp>
      </p:grp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2100EDB0-A277-4F13-BEDF-261947A2AC95}"/>
              </a:ext>
            </a:extLst>
          </p:cNvPr>
          <p:cNvGrpSpPr/>
          <p:nvPr/>
        </p:nvGrpSpPr>
        <p:grpSpPr>
          <a:xfrm>
            <a:off x="111734" y="6468114"/>
            <a:ext cx="11908414" cy="132344"/>
            <a:chOff x="161128" y="9886315"/>
            <a:chExt cx="17201043" cy="173658"/>
          </a:xfrm>
        </p:grpSpPr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66857428-1B75-4531-8654-71E6C41CCCC8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9886315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Taeniasis</a:t>
              </a: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/ cysticercosis</a:t>
              </a: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B2DAA89A-56A9-4E5D-874E-2EA523600789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988631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(3%)</a:t>
              </a:r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5E371051-685E-4826-9052-3CC9FBF198B9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988631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17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(27%)  </a:t>
              </a: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6966FE93-9A2E-40FD-9204-1FF45AB27FC5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988631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(6%)  </a:t>
              </a: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E235ECBB-F1C7-4BF0-8EF6-679B76CD1F7E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988631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(14%)  </a:t>
              </a: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B3382297-47FF-4380-B395-F5AD3B417BC9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9886315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with intensified control in hyperendemic areas</a:t>
              </a:r>
            </a:p>
          </p:txBody>
        </p: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9DA21753-E3CE-4F38-A09F-15B52C3D40CF}"/>
              </a:ext>
            </a:extLst>
          </p:cNvPr>
          <p:cNvGrpSpPr/>
          <p:nvPr/>
        </p:nvGrpSpPr>
        <p:grpSpPr>
          <a:xfrm>
            <a:off x="111734" y="5119848"/>
            <a:ext cx="11908414" cy="132344"/>
            <a:chOff x="161128" y="7958373"/>
            <a:chExt cx="17201043" cy="173658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57B9E1D5-3520-4C3B-9411-BC52D4E0074E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7958373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Echinococcosis</a:t>
              </a: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81AFFDB5-18ED-4366-9AB0-681934780DF6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7958373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0B163B5-97E1-4656-81F5-BE442155CAE6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7958373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17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FB1DF106-8A4F-45D6-A49F-587402B0051F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7958373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D6BDE2BF-3B52-4E28-A2EC-10BEC217385A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7958373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9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0D2DC4F5-7D4F-454C-99E5-878A3E7A8B64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7958373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with intensiﬁed control for cystic echinococcosis in hyperendemic areas</a:t>
              </a:r>
            </a:p>
          </p:txBody>
        </p:sp>
      </p:grpSp>
      <p:grpSp>
        <p:nvGrpSpPr>
          <p:cNvPr id="461" name="Group 460">
            <a:extLst>
              <a:ext uri="{FF2B5EF4-FFF2-40B4-BE49-F238E27FC236}">
                <a16:creationId xmlns:a16="http://schemas.microsoft.com/office/drawing/2014/main" id="{7CEEBC68-19D7-4192-AFC8-28B41D2FC01E}"/>
              </a:ext>
            </a:extLst>
          </p:cNvPr>
          <p:cNvGrpSpPr/>
          <p:nvPr/>
        </p:nvGrpSpPr>
        <p:grpSpPr>
          <a:xfrm>
            <a:off x="111734" y="2698754"/>
            <a:ext cx="11908414" cy="132344"/>
            <a:chOff x="161128" y="4088935"/>
            <a:chExt cx="17201043" cy="173658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21D2BC3E-8519-451A-BA6E-29EAED2D85E0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4088935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HAT</a:t>
              </a:r>
              <a:r>
                <a:rPr kumimoji="0" lang="en-US" sz="840" b="1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(Rhodesiense)</a:t>
              </a: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685D8B18-F89A-473A-880E-7019E26C3586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408893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FB74E6C0-0D9E-4335-B797-C0A140678C00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408893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(61%)</a:t>
              </a: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2DC53741-6962-420D-AF41-F35A73A3AE84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408893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(15%)</a:t>
              </a: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C7D2C8D8-0CF9-4C5C-9B95-1AEE04887C72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4088935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(31%)</a:t>
              </a: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3B1123CD-A5EF-4D63-A5BA-1ED0331C8EE9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4088935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validated for elimination as a PHP – defined as &lt; 1 case / 10,000 people / year, in each health district of the country averaged over the previous 5 year period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70" name="Group 469">
            <a:extLst>
              <a:ext uri="{FF2B5EF4-FFF2-40B4-BE49-F238E27FC236}">
                <a16:creationId xmlns:a16="http://schemas.microsoft.com/office/drawing/2014/main" id="{9C58D4AE-8E3A-4DCD-8960-72F03E702ADC}"/>
              </a:ext>
            </a:extLst>
          </p:cNvPr>
          <p:cNvGrpSpPr/>
          <p:nvPr/>
        </p:nvGrpSpPr>
        <p:grpSpPr>
          <a:xfrm>
            <a:off x="111734" y="3105166"/>
            <a:ext cx="11908414" cy="264688"/>
            <a:chOff x="161128" y="4872132"/>
            <a:chExt cx="17201043" cy="347318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307F6F8E-95C8-4490-84C6-4BEEEC9EB0E8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4872132"/>
              <a:ext cx="2233729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Lymphatic ﬁlariasis</a:t>
              </a: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F857FC9F-B5E4-4804-9C4E-E6D2B66DFB60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4872132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(26%)</a:t>
              </a: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E24DB5DE-F547-469B-AF9D-AE384A08F6A4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4872132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58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(81%)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FD14A38A-BE69-43F6-96C0-4BE262D46F13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4872132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23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(32%)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CC7BF6A2-55FC-4B07-B889-615FF928DB55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4872132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34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(47%)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63E2D7DC-BCA9-436F-9DC1-227DA980416E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4872132"/>
              <a:ext cx="11110889" cy="34731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validated for elimination as a PHP – defined as infection sustained below TAS thresholds for at least 4 years after stopping MDA; availability of minimum package of care in all areas of known patients</a:t>
              </a:r>
            </a:p>
          </p:txBody>
        </p:sp>
      </p:grpSp>
      <p:grpSp>
        <p:nvGrpSpPr>
          <p:cNvPr id="469" name="Group 468">
            <a:extLst>
              <a:ext uri="{FF2B5EF4-FFF2-40B4-BE49-F238E27FC236}">
                <a16:creationId xmlns:a16="http://schemas.microsoft.com/office/drawing/2014/main" id="{D29AF114-7792-4540-9D58-F44A8BC6975C}"/>
              </a:ext>
            </a:extLst>
          </p:cNvPr>
          <p:cNvGrpSpPr/>
          <p:nvPr/>
        </p:nvGrpSpPr>
        <p:grpSpPr>
          <a:xfrm>
            <a:off x="111734" y="3437385"/>
            <a:ext cx="11908414" cy="132344"/>
            <a:chOff x="161128" y="5344676"/>
            <a:chExt cx="17201043" cy="173658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973C2371-F5A1-4FBC-9EC6-F9BDC8A243B7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5344676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Rabies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FB23D8F5-F009-467A-A86B-A63BF2EE98AB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534467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(47%)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B7DFB9B7-3481-4F3B-BCEA-B4F83E5D0323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534467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155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(92%)</a:t>
              </a: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5046E760-A917-4811-9E18-25D6D794E099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534467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89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(53%)</a:t>
              </a:r>
              <a:endParaRPr kumimoji="0" lang="en-US" sz="84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4E156204-1CE0-4A8D-9D32-9234CFD9C14E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534467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113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(67%)</a:t>
              </a:r>
              <a:endParaRPr kumimoji="0" lang="en-US" sz="84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875CF069-A9E1-4984-BBEB-A91903257ABE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5344676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having achieved zero human deaths from rabies</a:t>
              </a:r>
            </a:p>
          </p:txBody>
        </p:sp>
      </p:grp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D725DC46-C444-4267-AB40-F2A7097F43AB}"/>
              </a:ext>
            </a:extLst>
          </p:cNvPr>
          <p:cNvGrpSpPr/>
          <p:nvPr/>
        </p:nvGrpSpPr>
        <p:grpSpPr>
          <a:xfrm>
            <a:off x="111734" y="3640594"/>
            <a:ext cx="11908414" cy="132344"/>
            <a:chOff x="161128" y="5462766"/>
            <a:chExt cx="17201043" cy="173658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8052E736-3B65-4FA4-AD75-FF28F9A7C197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5462766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Schistosomiasis</a:t>
              </a: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FCEFD508-A012-488D-BB10-30B1C5F3988D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546276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(33%)</a:t>
              </a: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08E203DD-9DE9-4245-8F80-6A3ED65B27B1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546276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78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1C7363B0-45DA-41CF-86A9-7A33D865EF09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546276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(63%)</a:t>
              </a:r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FDEF579D-D75D-4AF0-9EC8-76AB4E5CCD64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5462766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69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(88%)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27F7F3CC-62B1-4FC6-BC3B-0F5F2DCB3A06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5462766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validated for elimination as a PHP — deﬁned as &lt;1% proportion of heavy intensity schistosomiasis infections</a:t>
              </a:r>
            </a:p>
          </p:txBody>
        </p:sp>
      </p:grpSp>
      <p:grpSp>
        <p:nvGrpSpPr>
          <p:cNvPr id="465" name="Group 464">
            <a:extLst>
              <a:ext uri="{FF2B5EF4-FFF2-40B4-BE49-F238E27FC236}">
                <a16:creationId xmlns:a16="http://schemas.microsoft.com/office/drawing/2014/main" id="{5DD5B647-BA1B-43E5-BDB0-5B3B2217150B}"/>
              </a:ext>
            </a:extLst>
          </p:cNvPr>
          <p:cNvGrpSpPr/>
          <p:nvPr/>
        </p:nvGrpSpPr>
        <p:grpSpPr>
          <a:xfrm>
            <a:off x="111734" y="3843800"/>
            <a:ext cx="11908414" cy="132344"/>
            <a:chOff x="161128" y="5738241"/>
            <a:chExt cx="17201043" cy="173658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10B1F68B-943E-4D1F-ADEF-1E4128F8D4E3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5738241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Soil-transmitted helminthiases</a:t>
              </a: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AFE7A0C3-AA26-46E0-9A2F-5E2EC9FD7BBD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57382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(7%)</a:t>
              </a: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971A793B-802A-43DB-B822-621CDAAC3EE6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57382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96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(96%)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A26E05A7-6AF7-4039-BCA9-C96850AF5BC6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57382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60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(60%)</a:t>
              </a: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8163E890-CBDD-4DA4-B965-C0BF27F74532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573824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70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(70%)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F1A5C271-E717-4AC4-B297-0538B0C8B8EE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5738241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validated for elimination as a PHP – defined as &lt;2% proportion of soil-transmitted helminth infections of moderate and heavy intensity</a:t>
              </a:r>
            </a:p>
          </p:txBody>
        </p:sp>
      </p:grpSp>
      <p:grpSp>
        <p:nvGrpSpPr>
          <p:cNvPr id="466" name="Group 465">
            <a:extLst>
              <a:ext uri="{FF2B5EF4-FFF2-40B4-BE49-F238E27FC236}">
                <a16:creationId xmlns:a16="http://schemas.microsoft.com/office/drawing/2014/main" id="{E61F33B4-5AE1-403E-BBC8-EE1E97503C5E}"/>
              </a:ext>
            </a:extLst>
          </p:cNvPr>
          <p:cNvGrpSpPr/>
          <p:nvPr/>
        </p:nvGrpSpPr>
        <p:grpSpPr>
          <a:xfrm>
            <a:off x="111734" y="4047008"/>
            <a:ext cx="11908414" cy="387798"/>
            <a:chOff x="161128" y="6137863"/>
            <a:chExt cx="17201043" cy="508860"/>
          </a:xfrm>
        </p:grpSpPr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8CD220A4-7C69-4A7E-8A9E-F1E1B008330E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6137863"/>
              <a:ext cx="2233729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Trachoma</a:t>
              </a: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3DAD2A6C-C9F0-4CFF-904A-05D23855F5B9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6137863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(13%)</a:t>
              </a: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4A4FC100-92EB-41E0-9391-2C09EC44A306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6137863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63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(100%)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1ABCE39F-F877-4CF5-9431-39DD3BA7C0F5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6137863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28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(44%)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4CAAB312-2053-406A-A3FA-0216EF953C83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6137863"/>
              <a:ext cx="772342" cy="17365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43 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(68%)</a:t>
              </a:r>
              <a:endParaRPr kumimoji="0" lang="en-US" sz="84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D174ACF3-F669-49A8-8735-60CBB80D6EBD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6137863"/>
              <a:ext cx="11110889" cy="50886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validated for elimination as a PHP — deﬁned as (</a:t>
              </a:r>
              <a:r>
                <a:rPr kumimoji="0" lang="en-US" sz="84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) a prevalence of trachomatous trichiasis “unknown to the health system” of &lt; 0.2% in ≥ 15-year-olds in each formerly endemic district; (ii) a prevalence of trachomatous inflammation—follicular in children aged 1–9 years of &lt; 5% in each formerly endemic district; and (iii) written evidence that the health system is able to identify and manage incident TT cases, using defined strategies, with evidence of appropriate financial resources to implement those strategies</a:t>
              </a:r>
              <a:endParaRPr kumimoji="0" lang="en-GB" sz="84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DA62EEAF-0B50-4B44-934A-8948EB90B276}"/>
              </a:ext>
            </a:extLst>
          </p:cNvPr>
          <p:cNvGrpSpPr/>
          <p:nvPr/>
        </p:nvGrpSpPr>
        <p:grpSpPr>
          <a:xfrm>
            <a:off x="111734" y="2901963"/>
            <a:ext cx="11908414" cy="132344"/>
            <a:chOff x="161128" y="4488561"/>
            <a:chExt cx="17201043" cy="173658"/>
          </a:xfrm>
        </p:grpSpPr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2CF95918-B66A-41B9-84CE-BF4D24FD0F12}"/>
                </a:ext>
              </a:extLst>
            </p:cNvPr>
            <p:cNvSpPr txBox="1">
              <a:spLocks/>
            </p:cNvSpPr>
            <p:nvPr/>
          </p:nvSpPr>
          <p:spPr>
            <a:xfrm>
              <a:off x="161128" y="4488561"/>
              <a:ext cx="223372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Leishmaniasis (visceral)</a:t>
              </a: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F99C2B04-55DD-4151-8D70-21D821A2AE89}"/>
                </a:ext>
              </a:extLst>
            </p:cNvPr>
            <p:cNvSpPr txBox="1">
              <a:spLocks/>
            </p:cNvSpPr>
            <p:nvPr/>
          </p:nvSpPr>
          <p:spPr>
            <a:xfrm>
              <a:off x="13812569" y="448856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1685E796-7C42-4D30-87FE-4AEBB6CD692F}"/>
                </a:ext>
              </a:extLst>
            </p:cNvPr>
            <p:cNvSpPr txBox="1">
              <a:spLocks/>
            </p:cNvSpPr>
            <p:nvPr/>
          </p:nvSpPr>
          <p:spPr>
            <a:xfrm>
              <a:off x="16589829" y="448856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75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(100%)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48A3DA24-1021-4B59-8D98-C68689536D04}"/>
                </a:ext>
              </a:extLst>
            </p:cNvPr>
            <p:cNvSpPr txBox="1">
              <a:spLocks/>
            </p:cNvSpPr>
            <p:nvPr/>
          </p:nvSpPr>
          <p:spPr>
            <a:xfrm>
              <a:off x="14738322" y="448856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38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(51%) </a:t>
              </a: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DA974E57-2029-4017-A073-73D15C6F99A3}"/>
                </a:ext>
              </a:extLst>
            </p:cNvPr>
            <p:cNvSpPr txBox="1">
              <a:spLocks/>
            </p:cNvSpPr>
            <p:nvPr/>
          </p:nvSpPr>
          <p:spPr>
            <a:xfrm>
              <a:off x="15664073" y="4488561"/>
              <a:ext cx="772342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ctr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56</a:t>
              </a: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(75%) </a:t>
              </a:r>
              <a:endParaRPr kumimoji="0" lang="en-US" sz="84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CA6C7ED6-A5ED-4C02-BCD1-77840D9C8C18}"/>
                </a:ext>
              </a:extLst>
            </p:cNvPr>
            <p:cNvSpPr txBox="1">
              <a:spLocks/>
            </p:cNvSpPr>
            <p:nvPr/>
          </p:nvSpPr>
          <p:spPr>
            <a:xfrm>
              <a:off x="2548268" y="4488561"/>
              <a:ext cx="11110889" cy="1736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lvl="0" indent="0" defTabSz="913526" eaLnBrk="1" latinLnBrk="0" hangingPunct="1">
                <a:buClr>
                  <a:schemeClr val="tx2"/>
                </a:buClr>
                <a:buSzPct val="100000"/>
                <a:defRPr sz="1600" baseline="0">
                  <a:latin typeface="+mn-lt"/>
                </a:defRPr>
              </a:lvl1pPr>
              <a:lvl2pPr marL="197607" lvl="1" indent="-195987" defTabSz="913526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600" baseline="0">
                  <a:latin typeface="+mn-lt"/>
                </a:defRPr>
              </a:lvl2pPr>
              <a:lvl3pPr marL="466481" lvl="2" indent="-267255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600" baseline="0">
                  <a:latin typeface="+mn-lt"/>
                </a:defRPr>
              </a:lvl3pPr>
              <a:lvl4pPr marL="626835" lvl="3" indent="-158733" defTabSz="913526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600" baseline="0">
                  <a:latin typeface="+mn-lt"/>
                </a:defRPr>
              </a:lvl4pPr>
              <a:lvl5pPr marL="765029" lvl="4" indent="-132818" defTabSz="913526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600"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0" marR="0" lvl="0" indent="0" algn="l" defTabSz="9135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en-US" sz="84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# countries validated for elimination as a PHP — defined as &lt;1% case fatality rate due to primary VL </a:t>
              </a:r>
            </a:p>
          </p:txBody>
        </p:sp>
      </p:grp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0CCE0FFE-636D-4245-9FFC-4A77027F8B74}"/>
              </a:ext>
            </a:extLst>
          </p:cNvPr>
          <p:cNvCxnSpPr>
            <a:cxnSpLocks/>
          </p:cNvCxnSpPr>
          <p:nvPr/>
        </p:nvCxnSpPr>
        <p:spPr bwMode="gray">
          <a:xfrm>
            <a:off x="111733" y="1106199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B864745C-9B15-4103-8B8D-87DACEBCD35A}"/>
              </a:ext>
            </a:extLst>
          </p:cNvPr>
          <p:cNvCxnSpPr>
            <a:cxnSpLocks/>
          </p:cNvCxnSpPr>
          <p:nvPr/>
        </p:nvCxnSpPr>
        <p:spPr bwMode="gray">
          <a:xfrm>
            <a:off x="111733" y="2661650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F2AD8A34-EA21-4D35-A980-A9EDADCC23F8}"/>
              </a:ext>
            </a:extLst>
          </p:cNvPr>
          <p:cNvCxnSpPr>
            <a:cxnSpLocks/>
          </p:cNvCxnSpPr>
          <p:nvPr/>
        </p:nvCxnSpPr>
        <p:spPr bwMode="gray">
          <a:xfrm>
            <a:off x="111733" y="1921027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999F64C8-B8B0-4470-8013-E56C20F28140}"/>
              </a:ext>
            </a:extLst>
          </p:cNvPr>
          <p:cNvCxnSpPr>
            <a:cxnSpLocks/>
          </p:cNvCxnSpPr>
          <p:nvPr/>
        </p:nvCxnSpPr>
        <p:spPr bwMode="gray">
          <a:xfrm>
            <a:off x="111733" y="1717818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321C31DD-2BD5-41D3-8C1B-2B9B6E91024F}"/>
              </a:ext>
            </a:extLst>
          </p:cNvPr>
          <p:cNvCxnSpPr>
            <a:cxnSpLocks/>
          </p:cNvCxnSpPr>
          <p:nvPr/>
        </p:nvCxnSpPr>
        <p:spPr bwMode="gray">
          <a:xfrm>
            <a:off x="111733" y="5082741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C3A96923-D428-42B1-8607-A9AAC5B54877}"/>
              </a:ext>
            </a:extLst>
          </p:cNvPr>
          <p:cNvCxnSpPr>
            <a:cxnSpLocks/>
          </p:cNvCxnSpPr>
          <p:nvPr/>
        </p:nvCxnSpPr>
        <p:spPr bwMode="gray">
          <a:xfrm>
            <a:off x="111733" y="4879534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DFB19E95-43C2-4F91-A26C-6329DD242630}"/>
              </a:ext>
            </a:extLst>
          </p:cNvPr>
          <p:cNvCxnSpPr>
            <a:cxnSpLocks/>
          </p:cNvCxnSpPr>
          <p:nvPr/>
        </p:nvCxnSpPr>
        <p:spPr bwMode="gray">
          <a:xfrm>
            <a:off x="111733" y="5489158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3CBFD99C-3B8F-4B0E-8603-B9801FCF8223}"/>
              </a:ext>
            </a:extLst>
          </p:cNvPr>
          <p:cNvCxnSpPr>
            <a:cxnSpLocks/>
          </p:cNvCxnSpPr>
          <p:nvPr/>
        </p:nvCxnSpPr>
        <p:spPr bwMode="gray">
          <a:xfrm>
            <a:off x="111733" y="5285950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3C200109-F82A-4D83-98C7-D6735DC4A950}"/>
              </a:ext>
            </a:extLst>
          </p:cNvPr>
          <p:cNvCxnSpPr>
            <a:cxnSpLocks/>
          </p:cNvCxnSpPr>
          <p:nvPr/>
        </p:nvCxnSpPr>
        <p:spPr bwMode="gray">
          <a:xfrm>
            <a:off x="111733" y="5692366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A4474649-8BDE-4232-A27B-64125CD76C1C}"/>
              </a:ext>
            </a:extLst>
          </p:cNvPr>
          <p:cNvCxnSpPr>
            <a:cxnSpLocks/>
          </p:cNvCxnSpPr>
          <p:nvPr/>
        </p:nvCxnSpPr>
        <p:spPr bwMode="gray">
          <a:xfrm>
            <a:off x="111733" y="6430996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52BC310C-96B3-46C3-BE2D-FBDF8AC141F0}"/>
              </a:ext>
            </a:extLst>
          </p:cNvPr>
          <p:cNvCxnSpPr>
            <a:cxnSpLocks/>
          </p:cNvCxnSpPr>
          <p:nvPr/>
        </p:nvCxnSpPr>
        <p:spPr bwMode="gray">
          <a:xfrm>
            <a:off x="111733" y="6024580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522B6A39-18F8-4735-A21E-1026B073225E}"/>
              </a:ext>
            </a:extLst>
          </p:cNvPr>
          <p:cNvCxnSpPr>
            <a:cxnSpLocks/>
          </p:cNvCxnSpPr>
          <p:nvPr/>
        </p:nvCxnSpPr>
        <p:spPr bwMode="gray">
          <a:xfrm>
            <a:off x="111733" y="6227788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A80C575F-81BB-401A-96C9-1C4CBDD9539B}"/>
              </a:ext>
            </a:extLst>
          </p:cNvPr>
          <p:cNvCxnSpPr>
            <a:cxnSpLocks/>
          </p:cNvCxnSpPr>
          <p:nvPr/>
        </p:nvCxnSpPr>
        <p:spPr bwMode="gray">
          <a:xfrm>
            <a:off x="111733" y="3068067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6A1EACAC-08BD-4206-8D5F-44039C07AA5C}"/>
              </a:ext>
            </a:extLst>
          </p:cNvPr>
          <p:cNvCxnSpPr>
            <a:cxnSpLocks/>
          </p:cNvCxnSpPr>
          <p:nvPr/>
        </p:nvCxnSpPr>
        <p:spPr bwMode="gray">
          <a:xfrm>
            <a:off x="111733" y="3400280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2A51E41-FAD0-4CC5-9528-83B76DBE57B9}"/>
              </a:ext>
            </a:extLst>
          </p:cNvPr>
          <p:cNvCxnSpPr>
            <a:cxnSpLocks/>
          </p:cNvCxnSpPr>
          <p:nvPr/>
        </p:nvCxnSpPr>
        <p:spPr bwMode="gray">
          <a:xfrm>
            <a:off x="111733" y="3806696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0EB2F2A0-C660-47A6-9712-CBD498B5B71C}"/>
              </a:ext>
            </a:extLst>
          </p:cNvPr>
          <p:cNvCxnSpPr>
            <a:cxnSpLocks/>
          </p:cNvCxnSpPr>
          <p:nvPr/>
        </p:nvCxnSpPr>
        <p:spPr bwMode="gray">
          <a:xfrm>
            <a:off x="111733" y="4009904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2300E93E-DC1D-49E9-84B8-63C7F801DE55}"/>
              </a:ext>
            </a:extLst>
          </p:cNvPr>
          <p:cNvCxnSpPr>
            <a:cxnSpLocks/>
          </p:cNvCxnSpPr>
          <p:nvPr/>
        </p:nvCxnSpPr>
        <p:spPr bwMode="gray">
          <a:xfrm>
            <a:off x="111733" y="3603489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Connector 390">
            <a:extLst>
              <a:ext uri="{FF2B5EF4-FFF2-40B4-BE49-F238E27FC236}">
                <a16:creationId xmlns:a16="http://schemas.microsoft.com/office/drawing/2014/main" id="{E76E3584-63A9-49B1-BEB3-D6146092F19C}"/>
              </a:ext>
            </a:extLst>
          </p:cNvPr>
          <p:cNvCxnSpPr>
            <a:cxnSpLocks/>
          </p:cNvCxnSpPr>
          <p:nvPr/>
        </p:nvCxnSpPr>
        <p:spPr bwMode="gray">
          <a:xfrm>
            <a:off x="111733" y="2864859"/>
            <a:ext cx="11915504" cy="0"/>
          </a:xfrm>
          <a:prstGeom prst="line">
            <a:avLst/>
          </a:prstGeom>
          <a:ln w="63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row: Down 1">
            <a:extLst>
              <a:ext uri="{FF2B5EF4-FFF2-40B4-BE49-F238E27FC236}">
                <a16:creationId xmlns:a16="http://schemas.microsoft.com/office/drawing/2014/main" id="{E2012182-B0B8-43C8-9E5A-E626667A88F1}"/>
              </a:ext>
            </a:extLst>
          </p:cNvPr>
          <p:cNvSpPr/>
          <p:nvPr/>
        </p:nvSpPr>
        <p:spPr>
          <a:xfrm>
            <a:off x="276837" y="697788"/>
            <a:ext cx="377504" cy="1186119"/>
          </a:xfrm>
          <a:prstGeom prst="downArrow">
            <a:avLst/>
          </a:prstGeom>
          <a:solidFill>
            <a:srgbClr val="FFC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E772281D-D588-4749-86C1-97620A6EB7A9}"/>
              </a:ext>
            </a:extLst>
          </p:cNvPr>
          <p:cNvSpPr/>
          <p:nvPr/>
        </p:nvSpPr>
        <p:spPr>
          <a:xfrm>
            <a:off x="142889" y="2168637"/>
            <a:ext cx="466922" cy="867616"/>
          </a:xfrm>
          <a:prstGeom prst="downArrow">
            <a:avLst/>
          </a:prstGeom>
          <a:solidFill>
            <a:srgbClr val="FFC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7967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CbDHtz0P3ARmWKw64Ue0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tJDecd4l0GT0_pwb8MAr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1xhKP1iQTeBdkK67sLlj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UOoXzUTBq3w0lehf6dL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UOoXzUTBq3w0lehf6dL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heme/theme1.xml><?xml version="1.0" encoding="utf-8"?>
<a:theme xmlns:a="http://schemas.openxmlformats.org/drawingml/2006/main" name="WHO_CF_WHO046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DDAF3"/>
      </a:accent1>
      <a:accent2>
        <a:srgbClr val="018ECB"/>
      </a:accent2>
      <a:accent3>
        <a:srgbClr val="004A99"/>
      </a:accent3>
      <a:accent4>
        <a:srgbClr val="00244C"/>
      </a:accent4>
      <a:accent5>
        <a:srgbClr val="696969"/>
      </a:accent5>
      <a:accent6>
        <a:srgbClr val="808080"/>
      </a:accent6>
      <a:hlink>
        <a:srgbClr val="004A99"/>
      </a:hlink>
      <a:folHlink>
        <a:srgbClr val="00244C"/>
      </a:folHlink>
    </a:clrScheme>
    <a:fontScheme name="Custom 136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noFill/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DDAF3"/>
        </a:accent1>
        <a:accent2>
          <a:srgbClr val="018ECB"/>
        </a:accent2>
        <a:accent3>
          <a:srgbClr val="004A99"/>
        </a:accent3>
        <a:accent4>
          <a:srgbClr val="00244C"/>
        </a:accent4>
        <a:accent5>
          <a:srgbClr val="696969"/>
        </a:accent5>
        <a:accent6>
          <a:srgbClr val="808080"/>
        </a:accent6>
        <a:hlink>
          <a:srgbClr val="004A99"/>
        </a:hlink>
        <a:folHlink>
          <a:srgbClr val="00244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885DJ_CF 16x9.potx" id="{FEC0BC90-E755-4E85-B20E-88CF181FD423}" vid="{13A64720-2163-44E0-B9C1-1DF6F097D8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1119</Words>
  <Application>Microsoft Office PowerPoint</Application>
  <PresentationFormat>Widescreen</PresentationFormat>
  <Paragraphs>190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WHO_CF_WHO046</vt:lpstr>
      <vt:lpstr>think-cell Slide</vt:lpstr>
      <vt:lpstr>Since the last STAG meeting in April, we have developed a draft of the 2030 roadmap based on extensive consultation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Mwelecele Ntuli MALECELA</dc:creator>
  <cp:lastModifiedBy>english</cp:lastModifiedBy>
  <cp:revision>11</cp:revision>
  <dcterms:created xsi:type="dcterms:W3CDTF">2019-09-12T14:24:18Z</dcterms:created>
  <dcterms:modified xsi:type="dcterms:W3CDTF">2019-10-28T07:56:12Z</dcterms:modified>
</cp:coreProperties>
</file>