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476186" r:id="rId5"/>
    <p:sldId id="2147476188" r:id="rId6"/>
    <p:sldId id="2147476185" r:id="rId7"/>
    <p:sldId id="2147476187" r:id="rId8"/>
    <p:sldId id="2147470982" r:id="rId9"/>
    <p:sldId id="2147470973" r:id="rId10"/>
    <p:sldId id="257" r:id="rId11"/>
    <p:sldId id="21474709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28405-295A-EE7A-0F34-F3ACBFDC992F}" name="Jason Maddix" initials="JM" userId="S::jmaddix@dndi.org::4f68c545-8d69-48c9-9b28-d4b04c26faa3" providerId="AD"/>
  <p188:author id="{FA32520B-3AC8-5633-48B4-CC7CBF35EDF0}" name="Thi Hanh Cao" initials="TC" userId="S::tcao@dndi.org::fca2b8ab-de4f-421b-b0d5-733fdf026c48" providerId="AD"/>
  <p188:author id="{19D5E629-CA82-51C8-585E-4DFE810359D3}" name="Laurent Fraisse" initials="LF" userId="S::lfraisse@dndi.org::f75fac83-1595-40eb-832b-6ee0eb3b768d" providerId="AD"/>
  <p188:author id="{8EAA4E41-DCED-DFD5-E319-DD85840AB34E}" name="Julie Archer" initials="JA" userId="S::jarcher@dndi.org::d4fb390f-8710-4126-9ec4-195942b3d8ad" providerId="AD"/>
  <p188:author id="{1212EF50-623E-3A58-9411-8E17654E86E0}" name="Annette Mahon" initials="AM" userId="S::amahon@dndi.org::9f3ae15c-18c9-4b75-b27b-aa53a967d8da" providerId="AD"/>
  <p188:author id="{5372DE76-97AA-77A1-5269-47AA845252B6}" name="Frédéric Ojardias" initials="FO" userId="S::fojardias@dndi.org::9633a27d-04d9-4f91-a2d5-9aee3a61ac45" providerId="AD"/>
  <p188:author id="{87817084-B5D1-843D-86F5-B5B443C2ACDF}" name="Violaine Dallenbach" initials="" userId="S::vdallenbach@dndi.org::e0754769-dec1-41e5-abe7-08f7ef36f252" providerId="AD"/>
  <p188:author id="{DA4195C8-5C10-9A45-AABE-720FD6C83650}" name="Marta Lucas" initials="ML" userId="S::mlucas@dndi.org::7a00c888-d5b7-435b-a9b4-068fa324706d" providerId="AD"/>
  <p188:author id="{F7441ED5-4134-8034-D8BC-8ECE36255D44}" name="James Arkinstall" initials="JA" userId="S::jarkinstall@dndi.org::af9fe40e-a960-4a1d-bfdb-993baaaf2e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84B0F"/>
    <a:srgbClr val="F2F2F2"/>
    <a:srgbClr val="EFEDE9"/>
    <a:srgbClr val="E3A400"/>
    <a:srgbClr val="2E2C51"/>
    <a:srgbClr val="35AEEA"/>
    <a:srgbClr val="E6B500"/>
    <a:srgbClr val="EF7D00"/>
    <a:srgbClr val="E5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DNDi big pharma partners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C2-4896-BD3E-AC30B6EA4F61}"/>
              </c:ext>
            </c:extLst>
          </c:dPt>
          <c:cat>
            <c:numRef>
              <c:f>Feuil1!$A$2:$A$6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11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2-48C5-A932-49F6EEC82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644704"/>
        <c:axId val="634648064"/>
      </c:barChart>
      <c:catAx>
        <c:axId val="6346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648064"/>
        <c:crosses val="autoZero"/>
        <c:auto val="1"/>
        <c:lblAlgn val="ctr"/>
        <c:lblOffset val="100"/>
        <c:noMultiLvlLbl val="0"/>
      </c:catAx>
      <c:valAx>
        <c:axId val="63464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6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F725D8-C93C-ECAC-B96D-2FB29EAB6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56A52-E43D-25C4-0278-F9960588D1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53015-915F-4ECA-BCD5-8160508BCCD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A45FD-6674-A376-3EEE-B7DFF95BD9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3AE27-FDC5-5803-B47A-BB85B4A662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77BC-D44D-47C2-84A7-06F6DEAEBB9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0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4CCA-1B09-4030-94BD-287DDC5F01A5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A4084-0741-4C43-85BB-6C91E09BDE7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Astra Zeneca – screening STH and </a:t>
            </a:r>
            <a:r>
              <a:rPr lang="en-GB" err="1"/>
              <a:t>schisto</a:t>
            </a:r>
            <a:r>
              <a:rPr lang="en-GB"/>
              <a:t> in 2012, Booster in 2015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Bayer MTA in 2007, testing compounds, in mice; EMO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GSK – GSK/Dundee/DNDi CA </a:t>
            </a:r>
            <a:r>
              <a:rPr lang="en-GB" err="1"/>
              <a:t>agt</a:t>
            </a:r>
            <a:r>
              <a:rPr lang="en-GB"/>
              <a:t> in 2018, continues 245, 6899 until Ph1 (2020 CA); transfers ownership of 6899 to DNDi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Roche – MTA testing compounds in 2005, 2007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err="1"/>
              <a:t>Shinogi</a:t>
            </a:r>
            <a:r>
              <a:rPr lang="en-GB"/>
              <a:t> – screening Chagas </a:t>
            </a:r>
            <a:r>
              <a:rPr lang="en-GB" err="1"/>
              <a:t>agt</a:t>
            </a:r>
            <a:r>
              <a:rPr lang="en-GB"/>
              <a:t> in 2025 (GHIT), 2018 MTA w GARDP (</a:t>
            </a:r>
            <a:r>
              <a:rPr lang="en-GB" err="1"/>
              <a:t>neosepsis</a:t>
            </a:r>
            <a:r>
              <a:rPr lang="en-GB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Discovery Booster - </a:t>
            </a:r>
            <a:r>
              <a:rPr lang="en-GB" b="0" i="0">
                <a:solidFill>
                  <a:srgbClr val="000000"/>
                </a:solidFill>
                <a:effectLst/>
                <a:latin typeface="dinot_regular"/>
              </a:rPr>
              <a:t>AbbVie, Astellas, AstraZeneca, Celgene (now part of Bristol-Myers Squibb), Eisai, Merck, Shionogi, and Takeda</a:t>
            </a:r>
          </a:p>
          <a:p>
            <a:r>
              <a:rPr lang="en-GB" b="0" i="0">
                <a:solidFill>
                  <a:srgbClr val="000000"/>
                </a:solidFill>
                <a:effectLst/>
                <a:latin typeface="dinot_regular"/>
              </a:rPr>
              <a:t>Notes from Charlie: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Eisai – access to compounds in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Astellas - discovery started in ~2011 as well as the booster later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BMS - screening in about 2014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GSK - Our partnership had already started when I joined in 2011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Merck USA - screening ~2012-2016 see BEST plan and HAMMAR deck projects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Mitsubishi Tanabe is on-going ON LO with GHIT.  Although M-T just sold to a VC.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Pfizer screening about 2010-2015 provided the hit that became the </a:t>
            </a:r>
            <a:r>
              <a:rPr lang="en-US" sz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aminopyrazole</a:t>
            </a: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series and ended up as LO with Taked and PC dev with GHIT.  As well as the </a:t>
            </a:r>
            <a:r>
              <a:rPr lang="en-US" sz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Anacor</a:t>
            </a: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licences</a:t>
            </a: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Takeda ~ 2015-2017 much more than just the Booster. Screening of their own library plus later collaboration on </a:t>
            </a:r>
            <a:r>
              <a:rPr lang="en-US" sz="12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aminopyrazole</a:t>
            </a:r>
            <a:r>
              <a:rPr lang="en-US" sz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series mentioned above.</a:t>
            </a:r>
            <a:endParaRPr lang="en-US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Merck KGaA – RSA (Cz008) in 2008, Mini library </a:t>
            </a:r>
            <a:r>
              <a:rPr lang="en-GB" err="1"/>
              <a:t>agt</a:t>
            </a:r>
            <a:r>
              <a:rPr lang="en-GB"/>
              <a:t> in 2014, MTA Open GH library in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A4084-0741-4C43-85BB-6C91E09BDE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2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A4084-0741-4C43-85BB-6C91E09BDE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7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A4084-0741-4C43-85BB-6C91E09BDE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6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2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svg"/><Relationship Id="rId7" Type="http://schemas.openxmlformats.org/officeDocument/2006/relationships/image" Target="../media/image47.emf"/><Relationship Id="rId12" Type="http://schemas.openxmlformats.org/officeDocument/2006/relationships/image" Target="../media/image5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emf"/><Relationship Id="rId11" Type="http://schemas.openxmlformats.org/officeDocument/2006/relationships/image" Target="../media/image51.png"/><Relationship Id="rId5" Type="http://schemas.openxmlformats.org/officeDocument/2006/relationships/image" Target="../media/image45.emf"/><Relationship Id="rId10" Type="http://schemas.openxmlformats.org/officeDocument/2006/relationships/image" Target="../media/image50.png"/><Relationship Id="rId4" Type="http://schemas.openxmlformats.org/officeDocument/2006/relationships/image" Target="../media/image44.emf"/><Relationship Id="rId9" Type="http://schemas.openxmlformats.org/officeDocument/2006/relationships/image" Target="../media/image49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12" Type="http://schemas.openxmlformats.org/officeDocument/2006/relationships/image" Target="../media/image4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jpe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image" Target="../media/image3.pn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jpe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C2E3AD-8647-7410-6EB5-B51AF3DABE45}"/>
              </a:ext>
            </a:extLst>
          </p:cNvPr>
          <p:cNvSpPr/>
          <p:nvPr userDrawn="1"/>
        </p:nvSpPr>
        <p:spPr>
          <a:xfrm>
            <a:off x="-4680" y="0"/>
            <a:ext cx="1219668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240115-FC47-495B-9BDF-5384AE296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093" y="1518887"/>
            <a:ext cx="6217920" cy="16434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PRESENTATION TITLE</a:t>
            </a:r>
          </a:p>
          <a:p>
            <a:pPr lvl="0"/>
            <a:endParaRPr lang="en-GB" noProof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65C11F0-783B-445B-9F59-87E4446EC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092" y="3421228"/>
            <a:ext cx="6217919" cy="649287"/>
          </a:xfrm>
          <a:prstGeom prst="rect">
            <a:avLst/>
          </a:prstGeom>
        </p:spPr>
        <p:txBody>
          <a:bodyPr/>
          <a:lstStyle>
            <a:lvl1pPr algn="l">
              <a:defRPr sz="2000" i="1"/>
            </a:lvl1pPr>
          </a:lstStyle>
          <a:p>
            <a:pPr lvl="0"/>
            <a:r>
              <a:rPr lang="en-GB" noProof="0"/>
              <a:t>Click to add speaker’s name, place, and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6BBD8-F2E4-4F5B-9D56-1BC9272F990A}"/>
              </a:ext>
            </a:extLst>
          </p:cNvPr>
          <p:cNvSpPr/>
          <p:nvPr userDrawn="1"/>
        </p:nvSpPr>
        <p:spPr>
          <a:xfrm>
            <a:off x="5245331" y="6208713"/>
            <a:ext cx="6946669" cy="649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DB2F280-12A3-2F83-3AFE-2AA22A01F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1078" y="5499467"/>
            <a:ext cx="1532171" cy="900909"/>
          </a:xfrm>
          <a:prstGeom prst="rect">
            <a:avLst/>
          </a:prstGeom>
        </p:spPr>
      </p:pic>
      <p:pic>
        <p:nvPicPr>
          <p:cNvPr id="8" name="Picture 7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6944CD6F-DC42-B698-D2B5-EAE121B1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101064" cy="6856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58A4D-5289-6CC6-A32D-45CDC7CDBF0A}"/>
              </a:ext>
            </a:extLst>
          </p:cNvPr>
          <p:cNvSpPr/>
          <p:nvPr userDrawn="1"/>
        </p:nvSpPr>
        <p:spPr>
          <a:xfrm>
            <a:off x="-4680" y="2749421"/>
            <a:ext cx="1346847" cy="1359158"/>
          </a:xfrm>
          <a:prstGeom prst="rect">
            <a:avLst/>
          </a:prstGeom>
          <a:solidFill>
            <a:srgbClr val="13A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F7E796-1ABE-2580-3FDB-08D27CAA68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379" y="3003809"/>
            <a:ext cx="914968" cy="8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1" y="1695635"/>
            <a:ext cx="5084840" cy="4426465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/>
              <a:t>Compare 2 graphics, pictures, charts or simply express ideas in 2 boxes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D04A81-9C8E-4F5A-88A2-2DD475CED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74792" y="1695635"/>
            <a:ext cx="5084840" cy="4426465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marL="342900" lvl="0" indent="-34290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7D00"/>
              </a:buClr>
              <a:buFont typeface="Arial" panose="020B0604020202020204" pitchFamily="34" charset="0"/>
              <a:buChar char="•"/>
            </a:pPr>
            <a:r>
              <a:rPr lang="en-GB" noProof="0"/>
              <a:t>Compare 2 graphics, pictures, charts or simply express ideas in 2 boxes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B1316B-0DD4-48EC-8050-98F9AAE0C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95ABC0B-9FD7-41A5-8D42-12AB9A92D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F92BB-C0D2-429B-9FA0-03CDA21D9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526" y="1178993"/>
            <a:ext cx="5084286" cy="40056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Add a short, optional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88532B-0CC4-437F-AE77-792DDCABAF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4792" y="1178993"/>
            <a:ext cx="5104421" cy="400568"/>
          </a:xfrm>
          <a:prstGeom prst="rect">
            <a:avLst/>
          </a:prstGeom>
        </p:spPr>
        <p:txBody>
          <a:bodyPr/>
          <a:lstStyle>
            <a:lvl1pPr>
              <a:defRPr lang="en-US" sz="2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Add a short, optional title</a:t>
            </a:r>
          </a:p>
        </p:txBody>
      </p:sp>
    </p:spTree>
    <p:extLst>
      <p:ext uri="{BB962C8B-B14F-4D97-AF65-F5344CB8AC3E}">
        <p14:creationId xmlns:p14="http://schemas.microsoft.com/office/powerpoint/2010/main" val="384476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455F142-789A-022D-2611-40138D943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214CE-28C2-E751-5E96-AF86EACD0C82}"/>
              </a:ext>
            </a:extLst>
          </p:cNvPr>
          <p:cNvSpPr/>
          <p:nvPr userDrawn="1"/>
        </p:nvSpPr>
        <p:spPr>
          <a:xfrm>
            <a:off x="-1" y="1680403"/>
            <a:ext cx="7029715" cy="33766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BA7652C-48BD-4918-AE4C-ED5028D3B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518" y="2737275"/>
            <a:ext cx="5233481" cy="1330129"/>
          </a:xfrm>
          <a:prstGeom prst="rect">
            <a:avLst/>
          </a:prstGeom>
          <a:noFill/>
        </p:spPr>
        <p:txBody>
          <a:bodyPr/>
          <a:lstStyle>
            <a:lvl1pPr algn="l">
              <a:defRPr sz="4400" b="1"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a section divider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F98C7-2E14-84A0-76E2-00B0293EF29C}"/>
              </a:ext>
            </a:extLst>
          </p:cNvPr>
          <p:cNvSpPr/>
          <p:nvPr userDrawn="1"/>
        </p:nvSpPr>
        <p:spPr>
          <a:xfrm>
            <a:off x="7096237" y="3402340"/>
            <a:ext cx="1654667" cy="165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86DC9-7D91-3AA1-BB0E-1F6E78EBCC6E}"/>
              </a:ext>
            </a:extLst>
          </p:cNvPr>
          <p:cNvSpPr/>
          <p:nvPr userDrawn="1"/>
        </p:nvSpPr>
        <p:spPr>
          <a:xfrm>
            <a:off x="7099863" y="1680403"/>
            <a:ext cx="1654667" cy="165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35C1F8-E1C4-4EBB-727C-B4B4E9C9B852}"/>
              </a:ext>
            </a:extLst>
          </p:cNvPr>
          <p:cNvSpPr/>
          <p:nvPr userDrawn="1"/>
        </p:nvSpPr>
        <p:spPr>
          <a:xfrm>
            <a:off x="8815760" y="1680403"/>
            <a:ext cx="1654667" cy="165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61CCC-2D99-1B21-3DC6-BA8D4190D4D1}"/>
              </a:ext>
            </a:extLst>
          </p:cNvPr>
          <p:cNvSpPr/>
          <p:nvPr userDrawn="1"/>
        </p:nvSpPr>
        <p:spPr>
          <a:xfrm>
            <a:off x="8817425" y="3402340"/>
            <a:ext cx="1654667" cy="1654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4A2E6-469D-268C-0A6C-DEFFF9AD7CBC}"/>
              </a:ext>
            </a:extLst>
          </p:cNvPr>
          <p:cNvSpPr/>
          <p:nvPr userDrawn="1"/>
        </p:nvSpPr>
        <p:spPr>
          <a:xfrm>
            <a:off x="10531657" y="1680403"/>
            <a:ext cx="1660360" cy="1654667"/>
          </a:xfrm>
          <a:prstGeom prst="rect">
            <a:avLst/>
          </a:prstGeom>
          <a:solidFill>
            <a:srgbClr val="C6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45FC185-7EC7-E193-86CA-077D168D8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3655" y="3902927"/>
            <a:ext cx="840003" cy="64969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5627031-E0CC-5336-42AD-08D418809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854" y="2215902"/>
            <a:ext cx="1003178" cy="63534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CD601F5-9E9E-C3D6-1756-9862E5E574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1022" y="2111540"/>
            <a:ext cx="838055" cy="70688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12C0CDA-5086-D4A3-4EC3-D12679FB6D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18609" y="3896079"/>
            <a:ext cx="847388" cy="70032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DE73B75-0E44-9955-9E8B-7B05197B95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58149" y="2111540"/>
            <a:ext cx="825158" cy="7832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EE4C6C-FBBB-D92A-B69C-3C6C1147008B}"/>
              </a:ext>
            </a:extLst>
          </p:cNvPr>
          <p:cNvSpPr/>
          <p:nvPr userDrawn="1"/>
        </p:nvSpPr>
        <p:spPr>
          <a:xfrm>
            <a:off x="10538614" y="3402340"/>
            <a:ext cx="1653386" cy="165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6D78EB9-8A88-6B77-3B38-73684B3BBBC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65907" y="3702286"/>
            <a:ext cx="609640" cy="10547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A4B218F-43A3-1EDD-0C9C-E122D96537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00426" y="6085264"/>
            <a:ext cx="1188233" cy="4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+DNDi + GARD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B1F095-4818-42F6-B91F-B51D83907B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342963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9AA1F2-3704-40F2-AAFF-0578F760717E}"/>
              </a:ext>
            </a:extLst>
          </p:cNvPr>
          <p:cNvCxnSpPr>
            <a:cxnSpLocks/>
          </p:cNvCxnSpPr>
          <p:nvPr userDrawn="1"/>
        </p:nvCxnSpPr>
        <p:spPr>
          <a:xfrm>
            <a:off x="11025368" y="6431040"/>
            <a:ext cx="0" cy="2460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9D6498A-F8DC-068D-145B-A6DFDE3AC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305" y="6431040"/>
            <a:ext cx="1089512" cy="2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17121" y="1417980"/>
            <a:ext cx="3450397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271915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027699" y="1417980"/>
            <a:ext cx="3450396" cy="18399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1BE87-0BD8-4B31-838A-BA7126A2324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6969" y="3436503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09CE56-DAC5-4F9C-A1F4-14132F1D15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71914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C88851-3067-4D08-A935-DA767B18F7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27698" y="3436502"/>
            <a:ext cx="3451387" cy="237617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981720-211D-411E-BB09-56F220964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4B56221-243E-4362-A44D-38F73CEFA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39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0D4146-1D90-4F4E-91B4-713F1A3D8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64029"/>
            <a:ext cx="7341155" cy="520376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355DF1F-7DEB-442C-8774-0243197954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6434" y="3765665"/>
            <a:ext cx="4095566" cy="25021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8D29EB-15C2-4E1E-A3CE-5DE0CEFA32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9D8356-8C35-48C5-8D97-04DDD8394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98157AB-9286-9222-FB55-7671686E43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6434" y="1064029"/>
            <a:ext cx="4095566" cy="25852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702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+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5D2CCE-6427-4C0A-9894-298297CAED77}"/>
              </a:ext>
            </a:extLst>
          </p:cNvPr>
          <p:cNvSpPr/>
          <p:nvPr userDrawn="1"/>
        </p:nvSpPr>
        <p:spPr>
          <a:xfrm>
            <a:off x="0" y="6369766"/>
            <a:ext cx="12192000" cy="4882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8024648" y="0"/>
            <a:ext cx="3650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marR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here a picture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80D762-4637-4E28-888D-6DB3208E4B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1" y="1518452"/>
            <a:ext cx="7302432" cy="4699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0D45A6-F903-4ECA-A705-25C23E094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1" y="488234"/>
            <a:ext cx="7302432" cy="88336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62C9D27-ADEC-4E6D-92AF-848C89DC46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6250827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2991F3-8695-1410-5A3D-C46DC6CAF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970" y="6352273"/>
            <a:ext cx="733534" cy="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204591"/>
            <a:ext cx="12191998" cy="43295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68AD-5CDA-4CAC-8C85-F27038860E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" y="5496695"/>
            <a:ext cx="12191998" cy="1361303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 rIns="216000" bIns="216000" anchor="ctr"/>
          <a:lstStyle>
            <a:lvl1pPr algn="ctr">
              <a:defRPr sz="28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`Click to add a quote or key message´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344B75-0979-455F-B47B-C00F9154D4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B042125-0D67-46B9-8F73-2522DEDF7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8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5E89815-477D-4E80-A498-AE261ED3BF4F}"/>
              </a:ext>
            </a:extLst>
          </p:cNvPr>
          <p:cNvSpPr/>
          <p:nvPr userDrawn="1"/>
        </p:nvSpPr>
        <p:spPr>
          <a:xfrm>
            <a:off x="0" y="5284922"/>
            <a:ext cx="12192000" cy="157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4DFB9FC-89D7-C4AC-680F-32E9843F1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2482" y="5729846"/>
            <a:ext cx="1485899" cy="873701"/>
          </a:xfrm>
          <a:prstGeom prst="rect">
            <a:avLst/>
          </a:prstGeom>
        </p:spPr>
      </p:pic>
      <p:pic>
        <p:nvPicPr>
          <p:cNvPr id="3" name="Picture 2" descr="A person sitting on a chair with his thumbs up&#10;&#10;Description automatically generated">
            <a:extLst>
              <a:ext uri="{FF2B5EF4-FFF2-40B4-BE49-F238E27FC236}">
                <a16:creationId xmlns:a16="http://schemas.microsoft.com/office/drawing/2014/main" id="{FB95318C-30EF-B134-0A2E-900E1D417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14090"/>
          </a:xfrm>
          <a:prstGeom prst="rect">
            <a:avLst/>
          </a:prstGeom>
        </p:spPr>
      </p:pic>
      <p:pic>
        <p:nvPicPr>
          <p:cNvPr id="5" name="Picture 4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A036A408-18A8-2629-FAE1-8AF586E7D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9" y="7669"/>
            <a:ext cx="11033051" cy="55140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3DD2C6-C3A4-28A2-07C6-CE82D2970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5638" y="2005876"/>
            <a:ext cx="3892743" cy="1935136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a thank you message here</a:t>
            </a:r>
          </a:p>
        </p:txBody>
      </p:sp>
      <p:pic>
        <p:nvPicPr>
          <p:cNvPr id="2" name="Picture 1" descr="A qr code with a red text&#10;&#10;Description automatically generated">
            <a:extLst>
              <a:ext uri="{FF2B5EF4-FFF2-40B4-BE49-F238E27FC236}">
                <a16:creationId xmlns:a16="http://schemas.microsoft.com/office/drawing/2014/main" id="{FA735242-78E0-2DDD-D275-C9A4A79865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01" y="4660438"/>
            <a:ext cx="2129834" cy="21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DA33BC-C98E-B35E-751A-347077058761}"/>
              </a:ext>
            </a:extLst>
          </p:cNvPr>
          <p:cNvSpPr/>
          <p:nvPr userDrawn="1"/>
        </p:nvSpPr>
        <p:spPr>
          <a:xfrm>
            <a:off x="-1" y="2913518"/>
            <a:ext cx="12192000" cy="37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F0BFF8-9597-5CC4-3991-3EC40BECDF7C}"/>
              </a:ext>
            </a:extLst>
          </p:cNvPr>
          <p:cNvSpPr/>
          <p:nvPr userDrawn="1"/>
        </p:nvSpPr>
        <p:spPr>
          <a:xfrm>
            <a:off x="-1" y="-15666"/>
            <a:ext cx="12192000" cy="3884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FDFBBF3-9907-DEB3-F0B9-1B3B575B1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510" y="4343844"/>
            <a:ext cx="1532171" cy="9009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7103E7-0C59-A531-6D01-FD43B48EE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171" y="5492668"/>
            <a:ext cx="81197" cy="1716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60EC7-5B62-7F84-FF2A-7C6D9AFFDC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881" y="6254796"/>
            <a:ext cx="243776" cy="1716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351A57-23C8-7959-C657-96430E830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76" y="4765708"/>
            <a:ext cx="190987" cy="190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750644-A553-8FC4-EA03-4AA0C0D8C6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75" y="4345206"/>
            <a:ext cx="190988" cy="19098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FEF5872-EAC9-48F4-2C84-984F99DD72C6}"/>
              </a:ext>
            </a:extLst>
          </p:cNvPr>
          <p:cNvSpPr/>
          <p:nvPr/>
        </p:nvSpPr>
        <p:spPr>
          <a:xfrm>
            <a:off x="4453364" y="4377321"/>
            <a:ext cx="5267903" cy="41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BA04F9D9-D041-0131-6842-1D4DD646B8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2953" y="5853948"/>
            <a:ext cx="213632" cy="198373"/>
          </a:xfrm>
          <a:prstGeom prst="rect">
            <a:avLst/>
          </a:prstGeom>
        </p:spPr>
      </p:pic>
      <p:pic>
        <p:nvPicPr>
          <p:cNvPr id="37" name="Picture 36" descr="A qr code with a red text&#10;&#10;Description automatically generated">
            <a:extLst>
              <a:ext uri="{FF2B5EF4-FFF2-40B4-BE49-F238E27FC236}">
                <a16:creationId xmlns:a16="http://schemas.microsoft.com/office/drawing/2014/main" id="{C77D3B99-24D5-DE7B-E85F-EF81A96A97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379" y="4588511"/>
            <a:ext cx="2034988" cy="20349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0F32-8913-3B07-B0AC-661839FF39C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62495" y="1196241"/>
            <a:ext cx="9467009" cy="2009775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CH"/>
              <a:t>Click to add a thank you message here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5EDEC6-A4C4-2CDD-C0A2-F6B72C1D8B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04614" y="5116047"/>
            <a:ext cx="250310" cy="22107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A9A5F9-8A50-B195-65B9-CAAA263700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3929769"/>
              </p:ext>
            </p:extLst>
          </p:nvPr>
        </p:nvGraphicFramePr>
        <p:xfrm>
          <a:off x="4554359" y="4305645"/>
          <a:ext cx="3990499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0499">
                  <a:extLst>
                    <a:ext uri="{9D8B030D-6E8A-4147-A177-3AD203B41FA5}">
                      <a16:colId xmlns:a16="http://schemas.microsoft.com/office/drawing/2014/main" val="1918686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linkedin.com/company/</a:t>
                      </a:r>
                      <a:r>
                        <a:rPr kumimoji="0" lang="en-GB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dndi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6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instagram.com/</a:t>
                      </a:r>
                      <a:r>
                        <a:rPr kumimoji="0" lang="en-GB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drugsforneglecteddiseases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99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u="none"/>
                        <a:t>bsky.app/profile/dndi.org</a:t>
                      </a:r>
                      <a:endParaRPr lang="en-GB" sz="1600" u="non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3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facebook.com/dndi.org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2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x.com/</a:t>
                      </a:r>
                      <a:r>
                        <a:rPr kumimoji="0" lang="en-GB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dndi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75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youtube.com/@drugsforneglecteddiseases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6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5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54C63C-02A4-F885-F3ED-AD31241D015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3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B0EFAD9-33B8-FD69-BAFE-4B3FFD376823}"/>
              </a:ext>
            </a:extLst>
          </p:cNvPr>
          <p:cNvSpPr/>
          <p:nvPr userDrawn="1"/>
        </p:nvSpPr>
        <p:spPr>
          <a:xfrm>
            <a:off x="-4680" y="0"/>
            <a:ext cx="1219668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240115-FC47-495B-9BDF-5384AE296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4972" y="1908905"/>
            <a:ext cx="5911879" cy="16434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PRESENTATION TITLE</a:t>
            </a:r>
          </a:p>
          <a:p>
            <a:pPr lvl="0"/>
            <a:endParaRPr lang="en-GB" noProof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65C11F0-783B-445B-9F59-87E4446EC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4972" y="3811246"/>
            <a:ext cx="5911878" cy="649287"/>
          </a:xfrm>
          <a:prstGeom prst="rect">
            <a:avLst/>
          </a:prstGeom>
        </p:spPr>
        <p:txBody>
          <a:bodyPr/>
          <a:lstStyle>
            <a:lvl1pPr algn="l">
              <a:defRPr sz="2000" i="1"/>
            </a:lvl1pPr>
          </a:lstStyle>
          <a:p>
            <a:pPr lvl="0"/>
            <a:r>
              <a:rPr lang="en-GB" noProof="0"/>
              <a:t>Click to add speaker’s name, place, and date</a:t>
            </a:r>
          </a:p>
        </p:txBody>
      </p:sp>
      <p:pic>
        <p:nvPicPr>
          <p:cNvPr id="8" name="Picture 7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6944CD6F-DC42-B698-D2B5-EAE121B1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0" y="2771438"/>
            <a:ext cx="1324800" cy="1324800"/>
          </a:xfrm>
          <a:prstGeom prst="rect">
            <a:avLst/>
          </a:prstGeom>
        </p:spPr>
      </p:pic>
      <p:pic>
        <p:nvPicPr>
          <p:cNvPr id="5" name="Picture 4" descr="A person leaning against a wall&#10;&#10;Description automatically generated">
            <a:extLst>
              <a:ext uri="{FF2B5EF4-FFF2-40B4-BE49-F238E27FC236}">
                <a16:creationId xmlns:a16="http://schemas.microsoft.com/office/drawing/2014/main" id="{0EE78D76-B840-3B4B-F72E-98BD11D8B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7" y="1"/>
            <a:ext cx="2715278" cy="2715278"/>
          </a:xfrm>
          <a:prstGeom prst="rect">
            <a:avLst/>
          </a:prstGeom>
        </p:spPr>
      </p:pic>
      <p:pic>
        <p:nvPicPr>
          <p:cNvPr id="14" name="Picture 13" descr="A person wearing safety glasses&#10;&#10;Description automatically generated">
            <a:extLst>
              <a:ext uri="{FF2B5EF4-FFF2-40B4-BE49-F238E27FC236}">
                <a16:creationId xmlns:a16="http://schemas.microsoft.com/office/drawing/2014/main" id="{8B2A6628-2F4C-B0E1-11C5-E97D0A19F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-8689" y="5552735"/>
            <a:ext cx="1324048" cy="13240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F11ED7-009E-D440-A668-30EF37755033}"/>
              </a:ext>
            </a:extLst>
          </p:cNvPr>
          <p:cNvSpPr/>
          <p:nvPr userDrawn="1"/>
        </p:nvSpPr>
        <p:spPr>
          <a:xfrm>
            <a:off x="2774409" y="5533949"/>
            <a:ext cx="1324049" cy="1325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428C78-F4DB-DCF1-DE97-1D7B113896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85" y="5874462"/>
            <a:ext cx="746296" cy="668502"/>
          </a:xfrm>
          <a:prstGeom prst="rect">
            <a:avLst/>
          </a:prstGeom>
        </p:spPr>
      </p:pic>
      <p:pic>
        <p:nvPicPr>
          <p:cNvPr id="20" name="Picture 19" descr="A person sitting on a mat in front of a hut&#10;&#10;Description automatically generated">
            <a:extLst>
              <a:ext uri="{FF2B5EF4-FFF2-40B4-BE49-F238E27FC236}">
                <a16:creationId xmlns:a16="http://schemas.microsoft.com/office/drawing/2014/main" id="{C3B503A7-60D6-4E88-008A-1B3A85F7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5" y="5533950"/>
            <a:ext cx="1324049" cy="13240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09BC47-5EA3-5174-9B3E-51DE033BEAC1}"/>
              </a:ext>
            </a:extLst>
          </p:cNvPr>
          <p:cNvSpPr/>
          <p:nvPr userDrawn="1"/>
        </p:nvSpPr>
        <p:spPr>
          <a:xfrm>
            <a:off x="-4680" y="0"/>
            <a:ext cx="1334320" cy="1334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36E803-D4D8-DA24-278F-E0978E2F6D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7" y="277695"/>
            <a:ext cx="587557" cy="766548"/>
          </a:xfrm>
          <a:prstGeom prst="rect">
            <a:avLst/>
          </a:prstGeom>
        </p:spPr>
      </p:pic>
      <p:pic>
        <p:nvPicPr>
          <p:cNvPr id="23" name="Picture 22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ED655F1B-9343-96BB-2043-02FBD681B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0" y="4152399"/>
            <a:ext cx="1325390" cy="1325390"/>
          </a:xfrm>
          <a:prstGeom prst="rect">
            <a:avLst/>
          </a:prstGeom>
        </p:spPr>
      </p:pic>
      <p:pic>
        <p:nvPicPr>
          <p:cNvPr id="25" name="Picture 24" descr="A person in a lab coat and gloves sitting at a desk with a microscope&#10;&#10;Description automatically generated">
            <a:extLst>
              <a:ext uri="{FF2B5EF4-FFF2-40B4-BE49-F238E27FC236}">
                <a16:creationId xmlns:a16="http://schemas.microsoft.com/office/drawing/2014/main" id="{F2FEF42D-D9BF-5633-F5B4-487EB4543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"/>
          <a:stretch/>
        </p:blipFill>
        <p:spPr>
          <a:xfrm>
            <a:off x="1384867" y="2771437"/>
            <a:ext cx="2714400" cy="2706352"/>
          </a:xfrm>
          <a:prstGeom prst="rect">
            <a:avLst/>
          </a:prstGeom>
        </p:spPr>
      </p:pic>
      <p:pic>
        <p:nvPicPr>
          <p:cNvPr id="3" name="Picture 2" descr="A collage of people and a child&#10;&#10;Description automatically generated">
            <a:extLst>
              <a:ext uri="{FF2B5EF4-FFF2-40B4-BE49-F238E27FC236}">
                <a16:creationId xmlns:a16="http://schemas.microsoft.com/office/drawing/2014/main" id="{30B9BF0B-D8B2-5C4C-4ED9-199D4745E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0475"/>
            <a:ext cx="1315359" cy="13153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8D33F9-7242-622D-4144-E022E1688B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31078" y="5499467"/>
            <a:ext cx="1532171" cy="9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37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_bott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20D103-AF4F-4963-9CDF-06840A1D32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B65FFA-8A84-EC55-3E8D-74BA9C51A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1065" y="6386818"/>
            <a:ext cx="733534" cy="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C6BBD8-F2E4-4F5B-9D56-1BC9272F990A}"/>
              </a:ext>
            </a:extLst>
          </p:cNvPr>
          <p:cNvSpPr/>
          <p:nvPr userDrawn="1"/>
        </p:nvSpPr>
        <p:spPr>
          <a:xfrm>
            <a:off x="5104815" y="-1870"/>
            <a:ext cx="7059389" cy="68541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240115-FC47-495B-9BDF-5384AE296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6123" y="1404092"/>
            <a:ext cx="4866336" cy="16434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PRESENTATION TITLE</a:t>
            </a:r>
          </a:p>
          <a:p>
            <a:pPr lvl="0"/>
            <a:endParaRPr lang="en-GB" noProof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65C11F0-783B-445B-9F59-87E4446EC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6122" y="3337829"/>
            <a:ext cx="4866336" cy="649287"/>
          </a:xfrm>
          <a:prstGeom prst="rect">
            <a:avLst/>
          </a:prstGeom>
        </p:spPr>
        <p:txBody>
          <a:bodyPr/>
          <a:lstStyle>
            <a:lvl1pPr algn="l">
              <a:defRPr sz="2000" i="1"/>
            </a:lvl1pPr>
          </a:lstStyle>
          <a:p>
            <a:pPr lvl="0"/>
            <a:r>
              <a:rPr lang="en-GB" noProof="0"/>
              <a:t>Click to add speaker’s name, place, and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DB2F280-12A3-2F83-3AFE-2AA22A01F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1078" y="5499467"/>
            <a:ext cx="1532171" cy="900909"/>
          </a:xfrm>
          <a:prstGeom prst="rect">
            <a:avLst/>
          </a:prstGeom>
        </p:spPr>
      </p:pic>
      <p:pic>
        <p:nvPicPr>
          <p:cNvPr id="17" name="Picture 16" descr="A person in a lab coat and gloves sitting at a desk with a microscope&#10;&#10;Description automatically generated">
            <a:extLst>
              <a:ext uri="{FF2B5EF4-FFF2-40B4-BE49-F238E27FC236}">
                <a16:creationId xmlns:a16="http://schemas.microsoft.com/office/drawing/2014/main" id="{9F9DF165-C672-757D-1A65-A5D7D729A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"/>
          <a:stretch/>
        </p:blipFill>
        <p:spPr>
          <a:xfrm>
            <a:off x="1723501" y="-1870"/>
            <a:ext cx="1659587" cy="1654667"/>
          </a:xfrm>
          <a:prstGeom prst="rect">
            <a:avLst/>
          </a:prstGeom>
        </p:spPr>
      </p:pic>
      <p:pic>
        <p:nvPicPr>
          <p:cNvPr id="19" name="Picture 18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05B50728-4AF1-6CB8-C4B6-57719E99F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63571"/>
            <a:ext cx="1654667" cy="16944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C437B1F-B857-8B8B-3B18-DBAEF65BC502}"/>
              </a:ext>
            </a:extLst>
          </p:cNvPr>
          <p:cNvSpPr/>
          <p:nvPr userDrawn="1"/>
        </p:nvSpPr>
        <p:spPr>
          <a:xfrm>
            <a:off x="1725961" y="1721314"/>
            <a:ext cx="1654667" cy="1654667"/>
          </a:xfrm>
          <a:prstGeom prst="rect">
            <a:avLst/>
          </a:prstGeom>
          <a:solidFill>
            <a:srgbClr val="C6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F7C375-BFB9-7859-363A-0AD45FB13FD3}"/>
              </a:ext>
            </a:extLst>
          </p:cNvPr>
          <p:cNvSpPr/>
          <p:nvPr userDrawn="1"/>
        </p:nvSpPr>
        <p:spPr>
          <a:xfrm>
            <a:off x="4112" y="-1870"/>
            <a:ext cx="1654667" cy="165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D0AF7E-FEA8-A4AF-B62F-3C35A4E6558D}"/>
              </a:ext>
            </a:extLst>
          </p:cNvPr>
          <p:cNvSpPr/>
          <p:nvPr userDrawn="1"/>
        </p:nvSpPr>
        <p:spPr>
          <a:xfrm>
            <a:off x="0" y="3444498"/>
            <a:ext cx="1654667" cy="165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9F005C-1CD8-8F86-3539-409D4BC5C0B4}"/>
              </a:ext>
            </a:extLst>
          </p:cNvPr>
          <p:cNvSpPr/>
          <p:nvPr userDrawn="1"/>
        </p:nvSpPr>
        <p:spPr>
          <a:xfrm>
            <a:off x="1725961" y="5163571"/>
            <a:ext cx="1654667" cy="1694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99CB5C-509D-3F4D-7EA7-70063E571DEE}"/>
              </a:ext>
            </a:extLst>
          </p:cNvPr>
          <p:cNvSpPr/>
          <p:nvPr userDrawn="1"/>
        </p:nvSpPr>
        <p:spPr>
          <a:xfrm>
            <a:off x="3445849" y="3444498"/>
            <a:ext cx="1664229" cy="165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AA49604-C51A-351B-9995-DA3441D8F0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7075" y="2221901"/>
            <a:ext cx="840003" cy="64969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E6D8D52-E975-E161-315E-6ED03638CA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4103" y="533629"/>
            <a:ext cx="1003178" cy="63534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E4F390B-46D1-03EA-9821-DC6AB3B32D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665" y="3913830"/>
            <a:ext cx="838055" cy="70688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89F6F0B-BB2E-12D7-54CC-C3118B96C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2366" y="5657310"/>
            <a:ext cx="847388" cy="70032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756C673-BB21-0BA9-837C-FC034F3E49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76640" y="3875635"/>
            <a:ext cx="825158" cy="783272"/>
          </a:xfrm>
          <a:prstGeom prst="rect">
            <a:avLst/>
          </a:prstGeom>
        </p:spPr>
      </p:pic>
      <p:pic>
        <p:nvPicPr>
          <p:cNvPr id="43" name="Picture 42" descr="A person in a hat and blue shirt&#10;&#10;Description automatically generated">
            <a:extLst>
              <a:ext uri="{FF2B5EF4-FFF2-40B4-BE49-F238E27FC236}">
                <a16:creationId xmlns:a16="http://schemas.microsoft.com/office/drawing/2014/main" id="{F558862E-0757-8EF8-A106-98909196E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" y="1718124"/>
            <a:ext cx="1661968" cy="1661968"/>
          </a:xfrm>
          <a:prstGeom prst="rect">
            <a:avLst/>
          </a:prstGeom>
        </p:spPr>
      </p:pic>
      <p:pic>
        <p:nvPicPr>
          <p:cNvPr id="45" name="Picture 44" descr="A person in a mask examining a child&#10;&#10;Description automatically generated">
            <a:extLst>
              <a:ext uri="{FF2B5EF4-FFF2-40B4-BE49-F238E27FC236}">
                <a16:creationId xmlns:a16="http://schemas.microsoft.com/office/drawing/2014/main" id="{BF19DFBA-FA54-FF8C-43D6-4A3D0EAA2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706" y="3444497"/>
            <a:ext cx="1654668" cy="1654668"/>
          </a:xfrm>
          <a:prstGeom prst="rect">
            <a:avLst/>
          </a:prstGeom>
        </p:spPr>
      </p:pic>
      <p:pic>
        <p:nvPicPr>
          <p:cNvPr id="47" name="Picture 46" descr="A group of women sitting in a window&#10;&#10;Description automatically generated">
            <a:extLst>
              <a:ext uri="{FF2B5EF4-FFF2-40B4-BE49-F238E27FC236}">
                <a16:creationId xmlns:a16="http://schemas.microsoft.com/office/drawing/2014/main" id="{76BFCD0D-AF00-0CDA-1CDE-7B47D4C1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2"/>
          <a:stretch/>
        </p:blipFill>
        <p:spPr>
          <a:xfrm>
            <a:off x="3450360" y="1716282"/>
            <a:ext cx="1662888" cy="1662888"/>
          </a:xfrm>
          <a:prstGeom prst="rect">
            <a:avLst/>
          </a:prstGeom>
        </p:spPr>
      </p:pic>
      <p:pic>
        <p:nvPicPr>
          <p:cNvPr id="49" name="Picture 48" descr="A close-up of a person holding a pill&#10;&#10;Description automatically generated">
            <a:extLst>
              <a:ext uri="{FF2B5EF4-FFF2-40B4-BE49-F238E27FC236}">
                <a16:creationId xmlns:a16="http://schemas.microsoft.com/office/drawing/2014/main" id="{5F27CA7E-2D96-E799-B4E4-1D0230187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416" y="5163572"/>
            <a:ext cx="1666912" cy="1703360"/>
          </a:xfrm>
          <a:prstGeom prst="rect">
            <a:avLst/>
          </a:prstGeom>
        </p:spPr>
      </p:pic>
      <p:pic>
        <p:nvPicPr>
          <p:cNvPr id="55" name="Picture 54" descr="A person with a cast on their leg&#10;&#10;Description automatically generated">
            <a:extLst>
              <a:ext uri="{FF2B5EF4-FFF2-40B4-BE49-F238E27FC236}">
                <a16:creationId xmlns:a16="http://schemas.microsoft.com/office/drawing/2014/main" id="{0A77D235-24D1-376B-BD53-B1A7486D7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417" y="-1869"/>
            <a:ext cx="1653744" cy="16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pictur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E508C5-B36A-4AA8-A66F-DC0B31570174}"/>
              </a:ext>
            </a:extLst>
          </p:cNvPr>
          <p:cNvSpPr/>
          <p:nvPr userDrawn="1"/>
        </p:nvSpPr>
        <p:spPr>
          <a:xfrm>
            <a:off x="-77807" y="-21302"/>
            <a:ext cx="12269807" cy="6951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800" b="0" i="0" u="none" strike="noStrike" kern="1200" baseline="-25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0ADB59-97E9-4E17-A2E8-7CE7122FD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4642" y="2832204"/>
            <a:ext cx="6138372" cy="13131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spc="0">
                <a:solidFill>
                  <a:srgbClr val="333333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GB" sz="2400" noProof="0"/>
              <a:t>CLICK TO ADD THE NAME OF THE CONFERENCE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2745E9-1F77-4F7C-A3D7-523546A7E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4642" y="868514"/>
            <a:ext cx="6138372" cy="142243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PRESENTATION TITLE</a:t>
            </a:r>
          </a:p>
          <a:p>
            <a:pPr lvl="0"/>
            <a:endParaRPr lang="en-GB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2AAD280-EB75-440E-A40A-752D983FE6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6147" y="-21302"/>
            <a:ext cx="5013519" cy="69511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ctr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bg2"/>
                </a:solidFill>
              </a:defRPr>
            </a:lvl1pPr>
            <a:lvl2pPr>
              <a:defRPr sz="2000"/>
            </a:lvl2pPr>
          </a:lstStyle>
          <a:p>
            <a:pPr marL="0" marR="0" lvl="0" indent="0" algn="l" defTabSz="91420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noProof="0">
                <a:solidFill>
                  <a:srgbClr val="242424"/>
                </a:solidFill>
                <a:effectLst/>
                <a:latin typeface="-apple-system"/>
              </a:rPr>
              <a:t>Click icon to add picture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299139-D9C4-6FDC-3953-5D2FBAD048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5138" y="4264025"/>
            <a:ext cx="6137275" cy="731838"/>
          </a:xfrm>
          <a:prstGeom prst="rect">
            <a:avLst/>
          </a:prstGeom>
        </p:spPr>
        <p:txBody>
          <a:bodyPr/>
          <a:lstStyle>
            <a:lvl1pPr>
              <a:defRPr sz="2000" i="1"/>
            </a:lvl1pPr>
          </a:lstStyle>
          <a:p>
            <a:pPr lvl="0"/>
            <a:r>
              <a:rPr lang="en-GB" noProof="0"/>
              <a:t>Click to add speaker’s name, place, and date</a:t>
            </a:r>
          </a:p>
          <a:p>
            <a:pPr lvl="1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79DCCD-579E-3BA3-F802-CF9FDC922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241" y="5596650"/>
            <a:ext cx="1532172" cy="9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poin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724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E8B40-E2C8-4281-A94D-48975A3C87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5C78C3-826C-41C3-9D11-1BADBABCF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508180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8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+ title_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952182B-7C14-44AA-9645-44CB919C4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8949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4B0F"/>
              </a:buClr>
              <a:buFont typeface="Arial" panose="020B0604020202020204" pitchFamily="34" charset="0"/>
              <a:buAutoNum type="arabicPeriod"/>
              <a:defRPr sz="24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952182B-7C14-44AA-9645-44CB919C4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2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+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189608"/>
            <a:ext cx="8558664" cy="51801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101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2pPr>
            <a:lvl3pPr marL="914202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/>
              <a:t>Create a bullet point list here or add a table, picture, chart,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8687A52-4E86-44D4-A5AF-436EA8E07F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89915" y="1189609"/>
            <a:ext cx="2902085" cy="4796679"/>
          </a:xfrm>
          <a:prstGeom prst="rect">
            <a:avLst/>
          </a:prstGeom>
        </p:spPr>
        <p:txBody>
          <a:bodyPr lIns="216000" tIns="216000" rIns="216000" bIns="216000"/>
          <a:lstStyle>
            <a:lvl1pPr marL="0" indent="0" algn="ctr">
              <a:buClr>
                <a:srgbClr val="00B0F0"/>
              </a:buClr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</a:defRPr>
            </a:lvl1pPr>
            <a:lvl2pPr marL="457101" indent="0">
              <a:buClr>
                <a:srgbClr val="00B0F0"/>
              </a:buClr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noProof="0"/>
              <a:t>Add text to summarize &amp; highlight ideas or insert charts, graphics, etc. 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BC6828-4BC0-4816-96C3-F5D8571B7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D8183A-0BAA-43A8-8F1F-322B6E9A1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04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+ botto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0DC392-B613-4E09-AA1C-A1B696040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36" y="372419"/>
            <a:ext cx="11420897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7917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779B5-E6C1-C418-4EB4-949FB91630DF}"/>
              </a:ext>
            </a:extLst>
          </p:cNvPr>
          <p:cNvSpPr/>
          <p:nvPr userDrawn="1"/>
        </p:nvSpPr>
        <p:spPr>
          <a:xfrm>
            <a:off x="11544021" y="0"/>
            <a:ext cx="370578" cy="289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1551235" y="46539"/>
            <a:ext cx="356150" cy="26159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100" b="1" smtClean="0">
                <a:solidFill>
                  <a:schemeClr val="bg1"/>
                </a:solidFill>
                <a:latin typeface="+mj-lt"/>
                <a:cs typeface="Lato Light" charset="0"/>
              </a:rPr>
              <a:pPr algn="ctr"/>
              <a:t>‹Nr.›</a:t>
            </a:fld>
            <a:endParaRPr lang="id-ID" sz="1200" b="1" dirty="0">
              <a:solidFill>
                <a:schemeClr val="bg1"/>
              </a:solidFill>
              <a:latin typeface="+mj-lt"/>
              <a:cs typeface="Lato Light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B0A4BE-5C0D-DC30-1D1E-2653142B402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81065" y="6411360"/>
            <a:ext cx="733534" cy="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62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690" r:id="rId11"/>
    <p:sldLayoutId id="2147483694" r:id="rId12"/>
    <p:sldLayoutId id="2147483678" r:id="rId13"/>
    <p:sldLayoutId id="2147483679" r:id="rId14"/>
    <p:sldLayoutId id="2147483680" r:id="rId15"/>
    <p:sldLayoutId id="2147483681" r:id="rId16"/>
    <p:sldLayoutId id="2147483692" r:id="rId17"/>
    <p:sldLayoutId id="2147483693" r:id="rId18"/>
    <p:sldLayoutId id="2147483684" r:id="rId19"/>
    <p:sldLayoutId id="2147483695" r:id="rId20"/>
  </p:sldLayoutIdLst>
  <p:txStyles>
    <p:titleStyle>
      <a:lvl1pPr algn="l" defTabSz="914202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2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101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202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71303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828404" indent="0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0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jpeg"/><Relationship Id="rId18" Type="http://schemas.openxmlformats.org/officeDocument/2006/relationships/image" Target="../media/image7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sv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5" Type="http://schemas.openxmlformats.org/officeDocument/2006/relationships/image" Target="../media/image72.jpeg"/><Relationship Id="rId10" Type="http://schemas.openxmlformats.org/officeDocument/2006/relationships/image" Target="../media/image67.svg"/><Relationship Id="rId19" Type="http://schemas.openxmlformats.org/officeDocument/2006/relationships/image" Target="../media/image76.svg"/><Relationship Id="rId4" Type="http://schemas.openxmlformats.org/officeDocument/2006/relationships/image" Target="../media/image61.jpe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75.png"/><Relationship Id="rId3" Type="http://schemas.openxmlformats.org/officeDocument/2006/relationships/image" Target="../media/image77.jpeg"/><Relationship Id="rId7" Type="http://schemas.openxmlformats.org/officeDocument/2006/relationships/image" Target="../media/image66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jpeg"/><Relationship Id="rId11" Type="http://schemas.openxmlformats.org/officeDocument/2006/relationships/image" Target="../media/image84.png"/><Relationship Id="rId5" Type="http://schemas.openxmlformats.org/officeDocument/2006/relationships/image" Target="../media/image79.svg"/><Relationship Id="rId10" Type="http://schemas.openxmlformats.org/officeDocument/2006/relationships/image" Target="../media/image83.svg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openxmlformats.org/officeDocument/2006/relationships/image" Target="../media/image7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244F0-8B24-C4A4-EE52-0124A1B4A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091" y="1467516"/>
            <a:ext cx="6217920" cy="1643466"/>
          </a:xfrm>
        </p:spPr>
        <p:txBody>
          <a:bodyPr/>
          <a:lstStyle/>
          <a:p>
            <a:r>
              <a:rPr lang="en-US" dirty="0"/>
              <a:t>World Health Summit 2025</a:t>
            </a:r>
          </a:p>
          <a:p>
            <a:r>
              <a:rPr lang="en-US" b="0" dirty="0"/>
              <a:t>The Future of Combatting Neglected Tropical Diseases: </a:t>
            </a:r>
            <a:r>
              <a:rPr lang="en-US" b="0" i="1" dirty="0"/>
              <a:t>Innovative Financing and Shared Global Responsibility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4634A-6843-47E3-E3FE-7B8FBF0CD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9092" y="3832263"/>
            <a:ext cx="6217919" cy="1003558"/>
          </a:xfrm>
        </p:spPr>
        <p:txBody>
          <a:bodyPr/>
          <a:lstStyle/>
          <a:p>
            <a:r>
              <a:rPr lang="en-US" sz="2200" i="0" dirty="0"/>
              <a:t>Monday, October 13, 2025</a:t>
            </a:r>
          </a:p>
          <a:p>
            <a:endParaRPr lang="en-US" dirty="0"/>
          </a:p>
          <a:p>
            <a:r>
              <a:rPr lang="en-US" dirty="0"/>
              <a:t>Laurent Fraisse, R&amp;D Director </a:t>
            </a:r>
          </a:p>
        </p:txBody>
      </p:sp>
    </p:spTree>
    <p:extLst>
      <p:ext uri="{BB962C8B-B14F-4D97-AF65-F5344CB8AC3E}">
        <p14:creationId xmlns:p14="http://schemas.microsoft.com/office/powerpoint/2010/main" val="268076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63221-8F18-79BD-2B8A-944552F999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55771" y="1146296"/>
            <a:ext cx="6716486" cy="5112990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"/>
                <a:cs typeface="Calibri"/>
              </a:rPr>
              <a:t>Rapidly changing global health environment</a:t>
            </a:r>
          </a:p>
          <a:p>
            <a:r>
              <a:rPr lang="en-US" dirty="0">
                <a:ea typeface="Calibri"/>
                <a:cs typeface="Calibri"/>
              </a:rPr>
              <a:t>R&amp;D funding for NTDs declining</a:t>
            </a:r>
          </a:p>
          <a:p>
            <a:r>
              <a:rPr lang="en-US" dirty="0">
                <a:ea typeface="Calibri"/>
                <a:cs typeface="Calibri"/>
              </a:rPr>
              <a:t>Prioritization in national health strategies of affected countries</a:t>
            </a:r>
          </a:p>
          <a:p>
            <a:r>
              <a:rPr lang="en-US" dirty="0">
                <a:ea typeface="Calibri"/>
                <a:cs typeface="Calibri"/>
              </a:rPr>
              <a:t>Long drug development timelines and high attrition rates hampered more by limited funding</a:t>
            </a:r>
          </a:p>
          <a:p>
            <a:r>
              <a:rPr lang="en-US" dirty="0">
                <a:ea typeface="Calibri"/>
                <a:cs typeface="Calibri"/>
              </a:rPr>
              <a:t>Lack of alignment and coordinated approaches among R&amp;D funders  </a:t>
            </a:r>
          </a:p>
          <a:p>
            <a:r>
              <a:rPr lang="en-US" dirty="0">
                <a:ea typeface="Calibri"/>
                <a:cs typeface="Calibri"/>
              </a:rPr>
              <a:t>Gaps in scientific knowledge and data, use of AI technologies </a:t>
            </a:r>
          </a:p>
          <a:p>
            <a:r>
              <a:rPr lang="en-US" dirty="0">
                <a:ea typeface="Calibri"/>
                <a:cs typeface="Calibri"/>
              </a:rPr>
              <a:t>Transformation of the pharmaceutical innovation model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69086-E55D-D6EA-69EA-A5ABAC88C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current challenges does research for NTDs have to overcome?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1753D-A570-E641-7F6B-232FB7550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World health Summit 2025</a:t>
            </a:r>
          </a:p>
        </p:txBody>
      </p:sp>
      <p:pic>
        <p:nvPicPr>
          <p:cNvPr id="8" name="Picture 7" descr="A person looking through a microscope&#10;&#10;AI-generated content may be incorrect.">
            <a:extLst>
              <a:ext uri="{FF2B5EF4-FFF2-40B4-BE49-F238E27FC236}">
                <a16:creationId xmlns:a16="http://schemas.microsoft.com/office/drawing/2014/main" id="{96B22D45-69FE-E034-0046-C21E7F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371" y="1146296"/>
            <a:ext cx="4543735" cy="50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96C23D-4D29-947F-97A4-085C917E1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488234"/>
            <a:ext cx="11643937" cy="849748"/>
          </a:xfrm>
        </p:spPr>
        <p:txBody>
          <a:bodyPr/>
          <a:lstStyle/>
          <a:p>
            <a:r>
              <a:rPr lang="en-GB"/>
              <a:t>Evolution of the number of DNDi partnerships with large multinational pharmaceutical companies</a:t>
            </a:r>
            <a:r>
              <a:rPr lang="en-CH"/>
              <a:t> on R&amp;D projects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108659-8CC7-2465-70AF-4172ACCC8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World Health Summit 2025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0C443D3-84E3-C0C7-609B-457375193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590256"/>
              </p:ext>
            </p:extLst>
          </p:nvPr>
        </p:nvGraphicFramePr>
        <p:xfrm>
          <a:off x="1207060" y="1767155"/>
          <a:ext cx="10212054" cy="486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64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6014B-563B-30F3-E8C4-50038FF1FB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6526" y="1517083"/>
            <a:ext cx="5992687" cy="4963885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"/>
                <a:cs typeface="Calibri"/>
              </a:rPr>
              <a:t>Keep patients at the </a:t>
            </a:r>
            <a:r>
              <a:rPr lang="en-US" dirty="0" err="1">
                <a:ea typeface="Calibri"/>
                <a:cs typeface="Calibri"/>
              </a:rPr>
              <a:t>centre</a:t>
            </a:r>
            <a:r>
              <a:rPr lang="en-US" dirty="0">
                <a:ea typeface="Calibri"/>
                <a:cs typeface="Calibri"/>
              </a:rPr>
              <a:t> of R&amp;D</a:t>
            </a:r>
          </a:p>
          <a:p>
            <a:r>
              <a:rPr lang="en-US" dirty="0">
                <a:ea typeface="Calibri"/>
                <a:cs typeface="Calibri"/>
              </a:rPr>
              <a:t>Develop new partnerships to diversify the ecosystem</a:t>
            </a:r>
          </a:p>
          <a:p>
            <a:r>
              <a:rPr lang="en-US" dirty="0">
                <a:ea typeface="Calibri"/>
                <a:cs typeface="Calibri"/>
              </a:rPr>
              <a:t>Strengthen advocacy efforts for NTDs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Demonstrate the value of R&amp;D</a:t>
            </a:r>
          </a:p>
          <a:p>
            <a:r>
              <a:rPr lang="en-US" dirty="0">
                <a:ea typeface="Calibri"/>
                <a:cs typeface="Calibri"/>
              </a:rPr>
              <a:t>Promote end-to-end support across the entire pharmaceutical value chain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AD130-9138-8E86-1C9B-10D3A732B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can we overcome these challenges and bring medical innovation to neglected patients?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78F39-8930-6844-A60C-4F84581D8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World Health Summit 2025</a:t>
            </a:r>
          </a:p>
        </p:txBody>
      </p:sp>
      <p:pic>
        <p:nvPicPr>
          <p:cNvPr id="6" name="Picture 5" descr="A nurse showing a person something on his hand&#10;&#10;AI-generated content may be incorrect.">
            <a:extLst>
              <a:ext uri="{FF2B5EF4-FFF2-40B4-BE49-F238E27FC236}">
                <a16:creationId xmlns:a16="http://schemas.microsoft.com/office/drawing/2014/main" id="{F585E263-634C-5F06-1146-DAA48E64B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4112" y="1244489"/>
            <a:ext cx="4960918" cy="496091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8F7044-651A-B5BA-2ABC-59585D96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2809" y="5090565"/>
            <a:ext cx="859961" cy="8599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DF7EC1C-194A-A3D6-2E28-72A95FD18F9D}"/>
              </a:ext>
            </a:extLst>
          </p:cNvPr>
          <p:cNvGrpSpPr/>
          <p:nvPr/>
        </p:nvGrpSpPr>
        <p:grpSpPr>
          <a:xfrm>
            <a:off x="5053855" y="5090569"/>
            <a:ext cx="905949" cy="696621"/>
            <a:chOff x="5009231" y="1990955"/>
            <a:chExt cx="650803" cy="50042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DEB8EF-4C52-8D07-EACA-8CDBD6D8106C}"/>
                </a:ext>
              </a:extLst>
            </p:cNvPr>
            <p:cNvSpPr/>
            <p:nvPr/>
          </p:nvSpPr>
          <p:spPr>
            <a:xfrm>
              <a:off x="5347717" y="2047095"/>
              <a:ext cx="183865" cy="203781"/>
            </a:xfrm>
            <a:custGeom>
              <a:avLst/>
              <a:gdLst>
                <a:gd name="connsiteX0" fmla="*/ 169489 w 183865"/>
                <a:gd name="connsiteY0" fmla="*/ 9339 h 203781"/>
                <a:gd name="connsiteX1" fmla="*/ 139047 w 183865"/>
                <a:gd name="connsiteY1" fmla="*/ 218 h 203781"/>
                <a:gd name="connsiteX2" fmla="*/ 104191 w 183865"/>
                <a:gd name="connsiteY2" fmla="*/ 18634 h 203781"/>
                <a:gd name="connsiteX3" fmla="*/ 12170 w 183865"/>
                <a:gd name="connsiteY3" fmla="*/ 128490 h 203781"/>
                <a:gd name="connsiteX4" fmla="*/ 14377 w 183865"/>
                <a:gd name="connsiteY4" fmla="*/ 194485 h 203781"/>
                <a:gd name="connsiteX5" fmla="*/ 14377 w 183865"/>
                <a:gd name="connsiteY5" fmla="*/ 194485 h 203781"/>
                <a:gd name="connsiteX6" fmla="*/ 40694 w 183865"/>
                <a:gd name="connsiteY6" fmla="*/ 203780 h 203781"/>
                <a:gd name="connsiteX7" fmla="*/ 44761 w 183865"/>
                <a:gd name="connsiteY7" fmla="*/ 203780 h 203781"/>
                <a:gd name="connsiteX8" fmla="*/ 79617 w 183865"/>
                <a:gd name="connsiteY8" fmla="*/ 185364 h 203781"/>
                <a:gd name="connsiteX9" fmla="*/ 171696 w 183865"/>
                <a:gd name="connsiteY9" fmla="*/ 75334 h 203781"/>
                <a:gd name="connsiteX10" fmla="*/ 169489 w 183865"/>
                <a:gd name="connsiteY10" fmla="*/ 9339 h 203781"/>
                <a:gd name="connsiteX11" fmla="*/ 158393 w 183865"/>
                <a:gd name="connsiteY11" fmla="*/ 64180 h 203781"/>
                <a:gd name="connsiteX12" fmla="*/ 117727 w 183865"/>
                <a:gd name="connsiteY12" fmla="*/ 112514 h 203781"/>
                <a:gd name="connsiteX13" fmla="*/ 74389 w 183865"/>
                <a:gd name="connsiteY13" fmla="*/ 80911 h 203781"/>
                <a:gd name="connsiteX14" fmla="*/ 117262 w 183865"/>
                <a:gd name="connsiteY14" fmla="*/ 29788 h 203781"/>
                <a:gd name="connsiteX15" fmla="*/ 140500 w 183865"/>
                <a:gd name="connsiteY15" fmla="*/ 17530 h 203781"/>
                <a:gd name="connsiteX16" fmla="*/ 158276 w 183865"/>
                <a:gd name="connsiteY16" fmla="*/ 22642 h 203781"/>
                <a:gd name="connsiteX17" fmla="*/ 158276 w 183865"/>
                <a:gd name="connsiteY17" fmla="*/ 64180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65" h="203781">
                  <a:moveTo>
                    <a:pt x="169489" y="9339"/>
                  </a:moveTo>
                  <a:cubicBezTo>
                    <a:pt x="160957" y="2372"/>
                    <a:pt x="150003" y="-910"/>
                    <a:pt x="139047" y="218"/>
                  </a:cubicBezTo>
                  <a:cubicBezTo>
                    <a:pt x="125456" y="1525"/>
                    <a:pt x="112930" y="8143"/>
                    <a:pt x="104191" y="18634"/>
                  </a:cubicBezTo>
                  <a:lnTo>
                    <a:pt x="12170" y="128490"/>
                  </a:lnTo>
                  <a:cubicBezTo>
                    <a:pt x="-4910" y="148881"/>
                    <a:pt x="-3864" y="179090"/>
                    <a:pt x="14377" y="194485"/>
                  </a:cubicBezTo>
                  <a:lnTo>
                    <a:pt x="14377" y="194485"/>
                  </a:lnTo>
                  <a:cubicBezTo>
                    <a:pt x="21791" y="200569"/>
                    <a:pt x="31104" y="203858"/>
                    <a:pt x="40694" y="203780"/>
                  </a:cubicBezTo>
                  <a:lnTo>
                    <a:pt x="44761" y="203780"/>
                  </a:lnTo>
                  <a:cubicBezTo>
                    <a:pt x="58352" y="202473"/>
                    <a:pt x="70878" y="195855"/>
                    <a:pt x="79617" y="185364"/>
                  </a:cubicBezTo>
                  <a:lnTo>
                    <a:pt x="171696" y="75334"/>
                  </a:lnTo>
                  <a:cubicBezTo>
                    <a:pt x="188776" y="54943"/>
                    <a:pt x="187730" y="24734"/>
                    <a:pt x="169489" y="9339"/>
                  </a:cubicBezTo>
                  <a:moveTo>
                    <a:pt x="158393" y="64180"/>
                  </a:moveTo>
                  <a:lnTo>
                    <a:pt x="117727" y="112514"/>
                  </a:lnTo>
                  <a:lnTo>
                    <a:pt x="74389" y="80911"/>
                  </a:lnTo>
                  <a:lnTo>
                    <a:pt x="117262" y="29788"/>
                  </a:lnTo>
                  <a:cubicBezTo>
                    <a:pt x="123113" y="22828"/>
                    <a:pt x="131451" y="18429"/>
                    <a:pt x="140500" y="17530"/>
                  </a:cubicBezTo>
                  <a:cubicBezTo>
                    <a:pt x="146868" y="16815"/>
                    <a:pt x="153260" y="18654"/>
                    <a:pt x="158276" y="22642"/>
                  </a:cubicBezTo>
                  <a:cubicBezTo>
                    <a:pt x="169140" y="31821"/>
                    <a:pt x="169198" y="51225"/>
                    <a:pt x="158276" y="64180"/>
                  </a:cubicBezTo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522F82-E0F6-1DBD-7E88-945FDDEC1DC9}"/>
                </a:ext>
              </a:extLst>
            </p:cNvPr>
            <p:cNvSpPr/>
            <p:nvPr/>
          </p:nvSpPr>
          <p:spPr>
            <a:xfrm>
              <a:off x="5081791" y="2354979"/>
              <a:ext cx="5809" cy="5809"/>
            </a:xfrm>
            <a:custGeom>
              <a:avLst/>
              <a:gdLst>
                <a:gd name="connsiteX0" fmla="*/ 0 w 5809"/>
                <a:gd name="connsiteY0" fmla="*/ 0 h 5809"/>
                <a:gd name="connsiteX1" fmla="*/ 0 w 5809"/>
                <a:gd name="connsiteY1" fmla="*/ 0 h 5809"/>
                <a:gd name="connsiteX2" fmla="*/ 0 w 5809"/>
                <a:gd name="connsiteY2" fmla="*/ 0 h 5809"/>
                <a:gd name="connsiteX3" fmla="*/ 0 w 5809"/>
                <a:gd name="connsiteY3" fmla="*/ 0 h 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9" h="580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9E2AD3-B4B8-3F2C-4B8C-ED41788CD112}"/>
                </a:ext>
              </a:extLst>
            </p:cNvPr>
            <p:cNvSpPr/>
            <p:nvPr/>
          </p:nvSpPr>
          <p:spPr>
            <a:xfrm>
              <a:off x="5081675" y="2355154"/>
              <a:ext cx="5809" cy="5809"/>
            </a:xfrm>
            <a:custGeom>
              <a:avLst/>
              <a:gdLst>
                <a:gd name="connsiteX0" fmla="*/ 0 w 5809"/>
                <a:gd name="connsiteY0" fmla="*/ 0 h 5809"/>
                <a:gd name="connsiteX1" fmla="*/ 0 w 5809"/>
                <a:gd name="connsiteY1" fmla="*/ 0 h 5809"/>
                <a:gd name="connsiteX2" fmla="*/ 0 w 5809"/>
                <a:gd name="connsiteY2" fmla="*/ 0 h 5809"/>
                <a:gd name="connsiteX3" fmla="*/ 0 w 5809"/>
                <a:gd name="connsiteY3" fmla="*/ 0 h 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9" h="580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13957E8-35F6-E902-FEC0-3957088C8288}"/>
                </a:ext>
              </a:extLst>
            </p:cNvPr>
            <p:cNvSpPr/>
            <p:nvPr/>
          </p:nvSpPr>
          <p:spPr>
            <a:xfrm>
              <a:off x="5009231" y="2215587"/>
              <a:ext cx="650803" cy="275796"/>
            </a:xfrm>
            <a:custGeom>
              <a:avLst/>
              <a:gdLst>
                <a:gd name="connsiteX0" fmla="*/ 84643 w 650803"/>
                <a:gd name="connsiteY0" fmla="*/ 275797 h 275796"/>
                <a:gd name="connsiteX1" fmla="*/ 95681 w 650803"/>
                <a:gd name="connsiteY1" fmla="*/ 271266 h 275796"/>
                <a:gd name="connsiteX2" fmla="*/ 95681 w 650803"/>
                <a:gd name="connsiteY2" fmla="*/ 271266 h 275796"/>
                <a:gd name="connsiteX3" fmla="*/ 173701 w 650803"/>
                <a:gd name="connsiteY3" fmla="*/ 238617 h 275796"/>
                <a:gd name="connsiteX4" fmla="*/ 176432 w 650803"/>
                <a:gd name="connsiteY4" fmla="*/ 238617 h 275796"/>
                <a:gd name="connsiteX5" fmla="*/ 340548 w 650803"/>
                <a:gd name="connsiteY5" fmla="*/ 255522 h 275796"/>
                <a:gd name="connsiteX6" fmla="*/ 399455 w 650803"/>
                <a:gd name="connsiteY6" fmla="*/ 252327 h 275796"/>
                <a:gd name="connsiteX7" fmla="*/ 644786 w 650803"/>
                <a:gd name="connsiteY7" fmla="*/ 30001 h 275796"/>
                <a:gd name="connsiteX8" fmla="*/ 649318 w 650803"/>
                <a:gd name="connsiteY8" fmla="*/ 7576 h 275796"/>
                <a:gd name="connsiteX9" fmla="*/ 623408 w 650803"/>
                <a:gd name="connsiteY9" fmla="*/ 82 h 275796"/>
                <a:gd name="connsiteX10" fmla="*/ 580244 w 650803"/>
                <a:gd name="connsiteY10" fmla="*/ 11701 h 275796"/>
                <a:gd name="connsiteX11" fmla="*/ 579372 w 650803"/>
                <a:gd name="connsiteY11" fmla="*/ 12108 h 275796"/>
                <a:gd name="connsiteX12" fmla="*/ 578443 w 650803"/>
                <a:gd name="connsiteY12" fmla="*/ 12108 h 275796"/>
                <a:gd name="connsiteX13" fmla="*/ 569671 w 650803"/>
                <a:gd name="connsiteY13" fmla="*/ 10888 h 275796"/>
                <a:gd name="connsiteX14" fmla="*/ 524183 w 650803"/>
                <a:gd name="connsiteY14" fmla="*/ 39935 h 275796"/>
                <a:gd name="connsiteX15" fmla="*/ 519593 w 650803"/>
                <a:gd name="connsiteY15" fmla="*/ 44350 h 275796"/>
                <a:gd name="connsiteX16" fmla="*/ 519129 w 650803"/>
                <a:gd name="connsiteY16" fmla="*/ 44757 h 275796"/>
                <a:gd name="connsiteX17" fmla="*/ 478463 w 650803"/>
                <a:gd name="connsiteY17" fmla="*/ 77464 h 275796"/>
                <a:gd name="connsiteX18" fmla="*/ 493684 w 650803"/>
                <a:gd name="connsiteY18" fmla="*/ 79206 h 275796"/>
                <a:gd name="connsiteX19" fmla="*/ 528540 w 650803"/>
                <a:gd name="connsiteY19" fmla="*/ 117839 h 275796"/>
                <a:gd name="connsiteX20" fmla="*/ 484795 w 650803"/>
                <a:gd name="connsiteY20" fmla="*/ 150720 h 275796"/>
                <a:gd name="connsiteX21" fmla="*/ 318995 w 650803"/>
                <a:gd name="connsiteY21" fmla="*/ 164837 h 275796"/>
                <a:gd name="connsiteX22" fmla="*/ 279026 w 650803"/>
                <a:gd name="connsiteY22" fmla="*/ 171634 h 275796"/>
                <a:gd name="connsiteX23" fmla="*/ 271648 w 650803"/>
                <a:gd name="connsiteY23" fmla="*/ 166231 h 275796"/>
                <a:gd name="connsiteX24" fmla="*/ 272694 w 650803"/>
                <a:gd name="connsiteY24" fmla="*/ 161177 h 275796"/>
                <a:gd name="connsiteX25" fmla="*/ 277167 w 650803"/>
                <a:gd name="connsiteY25" fmla="*/ 158447 h 275796"/>
                <a:gd name="connsiteX26" fmla="*/ 327476 w 650803"/>
                <a:gd name="connsiteY26" fmla="*/ 149558 h 275796"/>
                <a:gd name="connsiteX27" fmla="*/ 483749 w 650803"/>
                <a:gd name="connsiteY27" fmla="*/ 137649 h 275796"/>
                <a:gd name="connsiteX28" fmla="*/ 515062 w 650803"/>
                <a:gd name="connsiteY28" fmla="*/ 116387 h 275796"/>
                <a:gd name="connsiteX29" fmla="*/ 491825 w 650803"/>
                <a:gd name="connsiteY29" fmla="*/ 92220 h 275796"/>
                <a:gd name="connsiteX30" fmla="*/ 389869 w 650803"/>
                <a:gd name="connsiteY30" fmla="*/ 88734 h 275796"/>
                <a:gd name="connsiteX31" fmla="*/ 323235 w 650803"/>
                <a:gd name="connsiteY31" fmla="*/ 88153 h 275796"/>
                <a:gd name="connsiteX32" fmla="*/ 280420 w 650803"/>
                <a:gd name="connsiteY32" fmla="*/ 80194 h 275796"/>
                <a:gd name="connsiteX33" fmla="*/ 215878 w 650803"/>
                <a:gd name="connsiteY33" fmla="*/ 71364 h 275796"/>
                <a:gd name="connsiteX34" fmla="*/ 213786 w 650803"/>
                <a:gd name="connsiteY34" fmla="*/ 71364 h 275796"/>
                <a:gd name="connsiteX35" fmla="*/ 81390 w 650803"/>
                <a:gd name="connsiteY35" fmla="*/ 146886 h 275796"/>
                <a:gd name="connsiteX36" fmla="*/ 79763 w 650803"/>
                <a:gd name="connsiteY36" fmla="*/ 148338 h 275796"/>
                <a:gd name="connsiteX37" fmla="*/ 13187 w 650803"/>
                <a:gd name="connsiteY37" fmla="*/ 179884 h 275796"/>
                <a:gd name="connsiteX38" fmla="*/ 0 w 650803"/>
                <a:gd name="connsiteY38" fmla="*/ 185693 h 27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0803" h="275796">
                  <a:moveTo>
                    <a:pt x="84643" y="275797"/>
                  </a:moveTo>
                  <a:lnTo>
                    <a:pt x="95681" y="271266"/>
                  </a:lnTo>
                  <a:lnTo>
                    <a:pt x="95681" y="271266"/>
                  </a:lnTo>
                  <a:cubicBezTo>
                    <a:pt x="95681" y="271266"/>
                    <a:pt x="155460" y="240127"/>
                    <a:pt x="173701" y="238617"/>
                  </a:cubicBezTo>
                  <a:cubicBezTo>
                    <a:pt x="174573" y="238617"/>
                    <a:pt x="175502" y="238617"/>
                    <a:pt x="176432" y="238617"/>
                  </a:cubicBezTo>
                  <a:cubicBezTo>
                    <a:pt x="214077" y="236642"/>
                    <a:pt x="319169" y="248899"/>
                    <a:pt x="340548" y="255522"/>
                  </a:cubicBezTo>
                  <a:cubicBezTo>
                    <a:pt x="359985" y="261107"/>
                    <a:pt x="380736" y="259981"/>
                    <a:pt x="399455" y="252327"/>
                  </a:cubicBezTo>
                  <a:cubicBezTo>
                    <a:pt x="440586" y="234434"/>
                    <a:pt x="589423" y="118710"/>
                    <a:pt x="644786" y="30001"/>
                  </a:cubicBezTo>
                  <a:cubicBezTo>
                    <a:pt x="650596" y="20299"/>
                    <a:pt x="652397" y="12573"/>
                    <a:pt x="649318" y="7576"/>
                  </a:cubicBezTo>
                  <a:cubicBezTo>
                    <a:pt x="646239" y="2580"/>
                    <a:pt x="636479" y="-557"/>
                    <a:pt x="623408" y="82"/>
                  </a:cubicBezTo>
                  <a:cubicBezTo>
                    <a:pt x="608408" y="1151"/>
                    <a:pt x="593751" y="5096"/>
                    <a:pt x="580244" y="11701"/>
                  </a:cubicBezTo>
                  <a:lnTo>
                    <a:pt x="579372" y="12108"/>
                  </a:lnTo>
                  <a:lnTo>
                    <a:pt x="578443" y="12108"/>
                  </a:lnTo>
                  <a:cubicBezTo>
                    <a:pt x="575631" y="11111"/>
                    <a:pt x="572645" y="10696"/>
                    <a:pt x="569671" y="10888"/>
                  </a:cubicBezTo>
                  <a:cubicBezTo>
                    <a:pt x="552242" y="11817"/>
                    <a:pt x="533246" y="30756"/>
                    <a:pt x="524183" y="39935"/>
                  </a:cubicBezTo>
                  <a:cubicBezTo>
                    <a:pt x="522208" y="41910"/>
                    <a:pt x="520639" y="43421"/>
                    <a:pt x="519593" y="44350"/>
                  </a:cubicBezTo>
                  <a:lnTo>
                    <a:pt x="519129" y="44757"/>
                  </a:lnTo>
                  <a:cubicBezTo>
                    <a:pt x="503908" y="57828"/>
                    <a:pt x="489385" y="69330"/>
                    <a:pt x="478463" y="77464"/>
                  </a:cubicBezTo>
                  <a:cubicBezTo>
                    <a:pt x="484272" y="77987"/>
                    <a:pt x="489094" y="78567"/>
                    <a:pt x="493684" y="79206"/>
                  </a:cubicBezTo>
                  <a:cubicBezTo>
                    <a:pt x="519013" y="82808"/>
                    <a:pt x="530399" y="101398"/>
                    <a:pt x="528540" y="117839"/>
                  </a:cubicBezTo>
                  <a:cubicBezTo>
                    <a:pt x="527262" y="131840"/>
                    <a:pt x="514772" y="149268"/>
                    <a:pt x="484795" y="150720"/>
                  </a:cubicBezTo>
                  <a:cubicBezTo>
                    <a:pt x="481251" y="150720"/>
                    <a:pt x="366922" y="156878"/>
                    <a:pt x="318995" y="164837"/>
                  </a:cubicBezTo>
                  <a:cubicBezTo>
                    <a:pt x="314812" y="165476"/>
                    <a:pt x="283383" y="171867"/>
                    <a:pt x="279026" y="171634"/>
                  </a:cubicBezTo>
                  <a:cubicBezTo>
                    <a:pt x="274669" y="171402"/>
                    <a:pt x="272229" y="169310"/>
                    <a:pt x="271648" y="166231"/>
                  </a:cubicBezTo>
                  <a:cubicBezTo>
                    <a:pt x="271312" y="164475"/>
                    <a:pt x="271688" y="162656"/>
                    <a:pt x="272694" y="161177"/>
                  </a:cubicBezTo>
                  <a:cubicBezTo>
                    <a:pt x="273789" y="159738"/>
                    <a:pt x="275386" y="158763"/>
                    <a:pt x="277167" y="158447"/>
                  </a:cubicBezTo>
                  <a:cubicBezTo>
                    <a:pt x="286055" y="156878"/>
                    <a:pt x="313476" y="151243"/>
                    <a:pt x="327476" y="149558"/>
                  </a:cubicBezTo>
                  <a:cubicBezTo>
                    <a:pt x="392367" y="141658"/>
                    <a:pt x="481484" y="137649"/>
                    <a:pt x="483749" y="137649"/>
                  </a:cubicBezTo>
                  <a:cubicBezTo>
                    <a:pt x="505302" y="136545"/>
                    <a:pt x="514075" y="125449"/>
                    <a:pt x="515062" y="116387"/>
                  </a:cubicBezTo>
                  <a:cubicBezTo>
                    <a:pt x="516166" y="106220"/>
                    <a:pt x="508614" y="94660"/>
                    <a:pt x="491825" y="92220"/>
                  </a:cubicBezTo>
                  <a:cubicBezTo>
                    <a:pt x="463823" y="88269"/>
                    <a:pt x="426236" y="88502"/>
                    <a:pt x="389869" y="88734"/>
                  </a:cubicBezTo>
                  <a:cubicBezTo>
                    <a:pt x="367387" y="88734"/>
                    <a:pt x="344324" y="88734"/>
                    <a:pt x="323235" y="88153"/>
                  </a:cubicBezTo>
                  <a:cubicBezTo>
                    <a:pt x="308718" y="87052"/>
                    <a:pt x="294363" y="84384"/>
                    <a:pt x="280420" y="80194"/>
                  </a:cubicBezTo>
                  <a:cubicBezTo>
                    <a:pt x="259495" y="73920"/>
                    <a:pt x="237720" y="70941"/>
                    <a:pt x="215878" y="71364"/>
                  </a:cubicBezTo>
                  <a:lnTo>
                    <a:pt x="213786" y="71364"/>
                  </a:lnTo>
                  <a:cubicBezTo>
                    <a:pt x="136114" y="75663"/>
                    <a:pt x="81855" y="146015"/>
                    <a:pt x="81390" y="146886"/>
                  </a:cubicBezTo>
                  <a:cubicBezTo>
                    <a:pt x="80906" y="147432"/>
                    <a:pt x="80360" y="147919"/>
                    <a:pt x="79763" y="148338"/>
                  </a:cubicBezTo>
                  <a:lnTo>
                    <a:pt x="13187" y="179884"/>
                  </a:lnTo>
                  <a:lnTo>
                    <a:pt x="0" y="185693"/>
                  </a:lnTo>
                  <a:close/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B5D1DE-F8D1-8E6E-B0C1-2BCACE15BE2F}"/>
                </a:ext>
              </a:extLst>
            </p:cNvPr>
            <p:cNvSpPr/>
            <p:nvPr/>
          </p:nvSpPr>
          <p:spPr>
            <a:xfrm>
              <a:off x="5256243" y="1990955"/>
              <a:ext cx="96904" cy="96907"/>
            </a:xfrm>
            <a:custGeom>
              <a:avLst/>
              <a:gdLst>
                <a:gd name="connsiteX0" fmla="*/ 96905 w 96904"/>
                <a:gd name="connsiteY0" fmla="*/ 12265 h 96907"/>
                <a:gd name="connsiteX1" fmla="*/ 12262 w 96904"/>
                <a:gd name="connsiteY1" fmla="*/ 23935 h 96907"/>
                <a:gd name="connsiteX2" fmla="*/ 12262 w 96904"/>
                <a:gd name="connsiteY2" fmla="*/ 96908 h 9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04" h="96907">
                  <a:moveTo>
                    <a:pt x="96905" y="12265"/>
                  </a:moveTo>
                  <a:cubicBezTo>
                    <a:pt x="70309" y="-7886"/>
                    <a:pt x="32413" y="-2662"/>
                    <a:pt x="12262" y="23935"/>
                  </a:cubicBezTo>
                  <a:cubicBezTo>
                    <a:pt x="-4087" y="45512"/>
                    <a:pt x="-4087" y="75331"/>
                    <a:pt x="12262" y="96908"/>
                  </a:cubicBezTo>
                  <a:close/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E2899B-4230-24EE-C5FB-680592E2EF8A}"/>
                </a:ext>
              </a:extLst>
            </p:cNvPr>
            <p:cNvSpPr/>
            <p:nvPr/>
          </p:nvSpPr>
          <p:spPr>
            <a:xfrm>
              <a:off x="5280240" y="2014955"/>
              <a:ext cx="96959" cy="96949"/>
            </a:xfrm>
            <a:custGeom>
              <a:avLst/>
              <a:gdLst>
                <a:gd name="connsiteX0" fmla="*/ 0 w 96959"/>
                <a:gd name="connsiteY0" fmla="*/ 84643 h 96949"/>
                <a:gd name="connsiteX1" fmla="*/ 84656 w 96959"/>
                <a:gd name="connsiteY1" fmla="*/ 73071 h 96949"/>
                <a:gd name="connsiteX2" fmla="*/ 96959 w 96959"/>
                <a:gd name="connsiteY2" fmla="*/ 36193 h 96949"/>
                <a:gd name="connsiteX3" fmla="*/ 84934 w 96959"/>
                <a:gd name="connsiteY3" fmla="*/ 0 h 9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9" h="96949">
                  <a:moveTo>
                    <a:pt x="0" y="84643"/>
                  </a:moveTo>
                  <a:cubicBezTo>
                    <a:pt x="26573" y="104825"/>
                    <a:pt x="64475" y="99644"/>
                    <a:pt x="84656" y="73071"/>
                  </a:cubicBezTo>
                  <a:cubicBezTo>
                    <a:pt x="92708" y="62469"/>
                    <a:pt x="97033" y="49505"/>
                    <a:pt x="96959" y="36193"/>
                  </a:cubicBezTo>
                  <a:cubicBezTo>
                    <a:pt x="97014" y="23138"/>
                    <a:pt x="92790" y="10426"/>
                    <a:pt x="84934" y="0"/>
                  </a:cubicBezTo>
                  <a:close/>
                </a:path>
              </a:pathLst>
            </a:custGeom>
            <a:solidFill>
              <a:srgbClr val="E84E0F"/>
            </a:solidFill>
            <a:ln w="5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D50D5BC-6D76-97DC-BF12-1C24B187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8829" y="5090565"/>
            <a:ext cx="905949" cy="859961"/>
          </a:xfrm>
          <a:prstGeom prst="rect">
            <a:avLst/>
          </a:prstGeom>
        </p:spPr>
      </p:pic>
      <p:pic>
        <p:nvPicPr>
          <p:cNvPr id="17" name="Picture 4" descr="Code of Conduct | DNDi">
            <a:extLst>
              <a:ext uri="{FF2B5EF4-FFF2-40B4-BE49-F238E27FC236}">
                <a16:creationId xmlns:a16="http://schemas.microsoft.com/office/drawing/2014/main" id="{BD79C014-22DD-F825-9FA8-5BF577A8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28" y="5017941"/>
            <a:ext cx="932586" cy="9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F661487E-174A-1664-8FF8-736EE8EDBD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971D30-BAEC-F61D-5168-E0DC48A974B4}"/>
              </a:ext>
            </a:extLst>
          </p:cNvPr>
          <p:cNvSpPr/>
          <p:nvPr/>
        </p:nvSpPr>
        <p:spPr>
          <a:xfrm>
            <a:off x="9503522" y="1413595"/>
            <a:ext cx="2471475" cy="447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4DA38-13F3-1D1A-938B-138FE98B01BA}"/>
              </a:ext>
            </a:extLst>
          </p:cNvPr>
          <p:cNvSpPr/>
          <p:nvPr/>
        </p:nvSpPr>
        <p:spPr>
          <a:xfrm>
            <a:off x="4337092" y="1418487"/>
            <a:ext cx="2521085" cy="447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44515-37FC-1C56-0BCF-6282BE1712A5}"/>
              </a:ext>
            </a:extLst>
          </p:cNvPr>
          <p:cNvSpPr/>
          <p:nvPr/>
        </p:nvSpPr>
        <p:spPr>
          <a:xfrm>
            <a:off x="294737" y="1421620"/>
            <a:ext cx="1695300" cy="45418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9411-AEAF-3929-490C-9FAE177A7A4D}"/>
              </a:ext>
            </a:extLst>
          </p:cNvPr>
          <p:cNvSpPr/>
          <p:nvPr/>
        </p:nvSpPr>
        <p:spPr>
          <a:xfrm>
            <a:off x="2047105" y="1418487"/>
            <a:ext cx="2218549" cy="44753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613A2-3BA9-6D0D-4B35-2713C6A882FE}"/>
              </a:ext>
            </a:extLst>
          </p:cNvPr>
          <p:cNvSpPr txBox="1"/>
          <p:nvPr/>
        </p:nvSpPr>
        <p:spPr>
          <a:xfrm>
            <a:off x="4334732" y="1014942"/>
            <a:ext cx="2521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600" b="1">
                <a:latin typeface="+mj-lt"/>
              </a:rPr>
              <a:t>2018</a:t>
            </a:r>
            <a:endParaRPr lang="fr-CH" sz="1600">
              <a:latin typeface="+mj-lt"/>
            </a:endParaRPr>
          </a:p>
        </p:txBody>
      </p:sp>
      <p:pic>
        <p:nvPicPr>
          <p:cNvPr id="13" name="Picture 2" descr="https://dndi.widencollective.com/thumbnail/b3a0b9be-0fa0-4dba-8d40-0ce5699a4a0c/av/2048px/HAT-DRC-FexiFilm-June2018_182.jpg?t=1565350199289&amp;s=d9e300faf89b01db0a6960d9ad99262a2ff526ce">
            <a:extLst>
              <a:ext uri="{FF2B5EF4-FFF2-40B4-BE49-F238E27FC236}">
                <a16:creationId xmlns:a16="http://schemas.microsoft.com/office/drawing/2014/main" id="{A1529D4E-191B-C4C4-06A2-9FD2BD173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099" y="3091577"/>
            <a:ext cx="1215551" cy="15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E8D4E-71BD-6534-B7E0-384D0188B9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172" y="3101851"/>
            <a:ext cx="1211147" cy="152541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1A7CC1-E7C2-0648-E3D0-D8E2D05B5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 Narrow" panose="020B0604020202020204" pitchFamily="34" charset="0"/>
              </a:rPr>
              <a:t>Delivering breakthrough treatments and expediting access</a:t>
            </a:r>
            <a:endParaRPr lang="en-GB" b="0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7E5497-5F2D-B238-9AA7-D08FC0E3C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World Health Summit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A3889A-0BB8-F2F7-E1F0-469001A8AEC3}"/>
              </a:ext>
            </a:extLst>
          </p:cNvPr>
          <p:cNvSpPr txBox="1"/>
          <p:nvPr/>
        </p:nvSpPr>
        <p:spPr>
          <a:xfrm>
            <a:off x="287118" y="2216724"/>
            <a:ext cx="1615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sz="1400"/>
              <a:t>‘Fire in the veins’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E8400-943F-61D5-76C2-EA5477E7E811}"/>
              </a:ext>
            </a:extLst>
          </p:cNvPr>
          <p:cNvSpPr txBox="1"/>
          <p:nvPr/>
        </p:nvSpPr>
        <p:spPr>
          <a:xfrm>
            <a:off x="2136449" y="2216724"/>
            <a:ext cx="2033484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r-CH" sz="1400" b="1">
                <a:ea typeface="MS PGothic"/>
              </a:rPr>
              <a:t>Effective </a:t>
            </a:r>
            <a:r>
              <a:rPr lang="en-CH" sz="1400" b="1">
                <a:ea typeface="MS PGothic"/>
              </a:rPr>
              <a:t>and </a:t>
            </a:r>
            <a:r>
              <a:rPr lang="fr-CH" sz="1400" b="1" err="1">
                <a:ea typeface="MS PGothic"/>
              </a:rPr>
              <a:t>safe</a:t>
            </a:r>
            <a:r>
              <a:rPr lang="fr-CH" sz="1400" b="1">
                <a:ea typeface="MS PGothic"/>
              </a:rPr>
              <a:t> </a:t>
            </a:r>
            <a:r>
              <a:rPr lang="fr-CH" sz="1400">
                <a:ea typeface="MS PGothic"/>
              </a:rPr>
              <a:t>but </a:t>
            </a:r>
            <a:r>
              <a:rPr lang="fr-CH" sz="1400" err="1">
                <a:ea typeface="MS PGothic"/>
              </a:rPr>
              <a:t>hospital-based</a:t>
            </a:r>
            <a:r>
              <a:rPr lang="fr-CH" sz="1400">
                <a:ea typeface="MS PGothic"/>
              </a:rPr>
              <a:t> and </a:t>
            </a:r>
            <a:r>
              <a:rPr lang="fr-CH" sz="1400" err="1">
                <a:ea typeface="MS PGothic"/>
              </a:rPr>
              <a:t>complex</a:t>
            </a:r>
            <a:r>
              <a:rPr lang="fr-CH" sz="1400">
                <a:ea typeface="MS PGothic"/>
              </a:rPr>
              <a:t> </a:t>
            </a:r>
            <a:r>
              <a:rPr lang="en-US" sz="1400">
                <a:ea typeface="MS PGothic"/>
              </a:rPr>
              <a:t>logistics. </a:t>
            </a:r>
            <a:endParaRPr lang="fr-CH" sz="1400" b="1">
              <a:ea typeface="MS PGothic" panose="020B0600070205080204" pitchFamily="34" charset="-128"/>
            </a:endParaRPr>
          </a:p>
        </p:txBody>
      </p:sp>
      <p:pic>
        <p:nvPicPr>
          <p:cNvPr id="31" name="Graphic 30" descr="Play with solid fill">
            <a:extLst>
              <a:ext uri="{FF2B5EF4-FFF2-40B4-BE49-F238E27FC236}">
                <a16:creationId xmlns:a16="http://schemas.microsoft.com/office/drawing/2014/main" id="{4887BF5E-73C4-D00E-1039-DFA245764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3336" y="1043545"/>
            <a:ext cx="281349" cy="281349"/>
          </a:xfrm>
          <a:prstGeom prst="rect">
            <a:avLst/>
          </a:prstGeom>
        </p:spPr>
      </p:pic>
      <p:pic>
        <p:nvPicPr>
          <p:cNvPr id="33" name="Graphic 32" descr="Play with solid fill">
            <a:extLst>
              <a:ext uri="{FF2B5EF4-FFF2-40B4-BE49-F238E27FC236}">
                <a16:creationId xmlns:a16="http://schemas.microsoft.com/office/drawing/2014/main" id="{6E51B344-DBFD-2E5D-2192-49E5FF50A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8063" y="1043545"/>
            <a:ext cx="281349" cy="281349"/>
          </a:xfrm>
          <a:prstGeom prst="rect">
            <a:avLst/>
          </a:prstGeom>
        </p:spPr>
      </p:pic>
      <p:pic>
        <p:nvPicPr>
          <p:cNvPr id="35" name="Graphic 34" descr="Play with solid fill">
            <a:extLst>
              <a:ext uri="{FF2B5EF4-FFF2-40B4-BE49-F238E27FC236}">
                <a16:creationId xmlns:a16="http://schemas.microsoft.com/office/drawing/2014/main" id="{F0F92666-FDF2-13F2-0DF8-78488DF0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8563" y="1043545"/>
            <a:ext cx="281349" cy="2813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03B05C2-F247-CB0C-1FD7-6AB9B41AEA32}"/>
              </a:ext>
            </a:extLst>
          </p:cNvPr>
          <p:cNvSpPr txBox="1"/>
          <p:nvPr/>
        </p:nvSpPr>
        <p:spPr>
          <a:xfrm>
            <a:off x="9614437" y="1570393"/>
            <a:ext cx="274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H" sz="1600" b="1">
                <a:solidFill>
                  <a:schemeClr val="bg2"/>
                </a:solidFill>
                <a:latin typeface="+mj-lt"/>
              </a:rPr>
              <a:t>ACOZIBOROLE</a:t>
            </a:r>
            <a:endParaRPr lang="fr-CH" sz="12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A733D-9D98-8F8C-2C97-B65D7F713D54}"/>
              </a:ext>
            </a:extLst>
          </p:cNvPr>
          <p:cNvSpPr txBox="1"/>
          <p:nvPr/>
        </p:nvSpPr>
        <p:spPr>
          <a:xfrm>
            <a:off x="2053942" y="1014942"/>
            <a:ext cx="220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600" b="1">
                <a:latin typeface="+mj-lt"/>
              </a:rPr>
              <a:t>2009</a:t>
            </a:r>
            <a:endParaRPr lang="en-GB" sz="1600" b="1">
              <a:latin typeface="+mj-lt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EEE1BD1E-4B5C-6784-D339-FBF9AE310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8627" y="3146748"/>
            <a:ext cx="891980" cy="189112"/>
          </a:xfrm>
          <a:prstGeom prst="rect">
            <a:avLst/>
          </a:prstGeom>
        </p:spPr>
      </p:pic>
      <p:pic>
        <p:nvPicPr>
          <p:cNvPr id="43" name="Picture 42" descr="A hand holding a pill&#10;&#10;Description automatically generated">
            <a:extLst>
              <a:ext uri="{FF2B5EF4-FFF2-40B4-BE49-F238E27FC236}">
                <a16:creationId xmlns:a16="http://schemas.microsoft.com/office/drawing/2014/main" id="{7F44B940-6FDE-C218-D987-9B7FD758B4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732" y="3101851"/>
            <a:ext cx="2523445" cy="34336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F872E5-4526-1092-1C1D-E7C2869C1FC5}"/>
              </a:ext>
            </a:extLst>
          </p:cNvPr>
          <p:cNvSpPr/>
          <p:nvPr/>
        </p:nvSpPr>
        <p:spPr>
          <a:xfrm>
            <a:off x="4419505" y="2216724"/>
            <a:ext cx="2400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2"/>
                </a:solidFill>
              </a:rPr>
              <a:t>All-oral.</a:t>
            </a:r>
            <a:r>
              <a:rPr lang="en-US" sz="1400" b="1">
                <a:solidFill>
                  <a:schemeClr val="bg2"/>
                </a:solidFill>
                <a:latin typeface="+mn-lt"/>
              </a:rPr>
              <a:t> Once a day for 10 days</a:t>
            </a:r>
            <a:r>
              <a:rPr lang="en-CH" sz="1400" b="1">
                <a:solidFill>
                  <a:schemeClr val="bg2"/>
                </a:solidFill>
                <a:latin typeface="+mn-lt"/>
              </a:rPr>
              <a:t> for </a:t>
            </a:r>
            <a:r>
              <a:rPr lang="en-GB" sz="1400" b="1" i="1">
                <a:solidFill>
                  <a:schemeClr val="bg2"/>
                </a:solidFill>
              </a:rPr>
              <a:t>T</a:t>
            </a:r>
            <a:r>
              <a:rPr lang="en-CH" sz="1400" b="1" i="1">
                <a:solidFill>
                  <a:schemeClr val="bg2"/>
                </a:solidFill>
                <a:latin typeface="+mn-lt"/>
              </a:rPr>
              <a:t>.</a:t>
            </a:r>
            <a:r>
              <a:rPr lang="en-GB" sz="1400" b="1" i="1">
                <a:solidFill>
                  <a:schemeClr val="bg2"/>
                </a:solidFill>
                <a:latin typeface="+mn-lt"/>
              </a:rPr>
              <a:t>b</a:t>
            </a:r>
            <a:r>
              <a:rPr lang="en-CH" sz="1400" b="1" i="1">
                <a:solidFill>
                  <a:schemeClr val="bg2"/>
                </a:solidFill>
                <a:latin typeface="+mn-lt"/>
              </a:rPr>
              <a:t>. </a:t>
            </a:r>
            <a:r>
              <a:rPr lang="fr-FR" sz="1400" b="1" i="1">
                <a:solidFill>
                  <a:schemeClr val="bg2"/>
                </a:solidFill>
              </a:rPr>
              <a:t>g</a:t>
            </a:r>
            <a:r>
              <a:rPr lang="en-CH" sz="1400" b="1" i="1" err="1">
                <a:solidFill>
                  <a:schemeClr val="bg2"/>
                </a:solidFill>
                <a:latin typeface="+mn-lt"/>
              </a:rPr>
              <a:t>ambiense</a:t>
            </a:r>
            <a:r>
              <a:rPr lang="en-CH" sz="1400" b="1" i="1">
                <a:solidFill>
                  <a:schemeClr val="bg2"/>
                </a:solidFill>
                <a:latin typeface="+mn-lt"/>
              </a:rPr>
              <a:t>.</a:t>
            </a:r>
            <a:endParaRPr lang="en-CH" sz="140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CH" sz="140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F50EBD-ACC9-C992-7112-6688D5965495}"/>
              </a:ext>
            </a:extLst>
          </p:cNvPr>
          <p:cNvSpPr txBox="1"/>
          <p:nvPr/>
        </p:nvSpPr>
        <p:spPr>
          <a:xfrm>
            <a:off x="9503517" y="1014942"/>
            <a:ext cx="241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600" b="1">
                <a:solidFill>
                  <a:schemeClr val="accent1"/>
                </a:solidFill>
                <a:latin typeface="+mj-lt"/>
              </a:rPr>
              <a:t>GOAL</a:t>
            </a:r>
            <a:endParaRPr lang="fr-CH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DA67D8-DACE-7E89-C8E1-62AFB16FFB35}"/>
              </a:ext>
            </a:extLst>
          </p:cNvPr>
          <p:cNvSpPr txBox="1"/>
          <p:nvPr/>
        </p:nvSpPr>
        <p:spPr>
          <a:xfrm>
            <a:off x="294736" y="1014942"/>
            <a:ext cx="168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600" b="1">
                <a:latin typeface="+mj-lt"/>
              </a:rPr>
              <a:t>15 YEARS AGO</a:t>
            </a:r>
            <a:endParaRPr lang="en-GB" sz="1600" b="1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40FAE6-A61E-5B2F-9280-93C49DC242E4}"/>
              </a:ext>
            </a:extLst>
          </p:cNvPr>
          <p:cNvSpPr txBox="1"/>
          <p:nvPr/>
        </p:nvSpPr>
        <p:spPr>
          <a:xfrm>
            <a:off x="2118720" y="1570393"/>
            <a:ext cx="1101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>
                <a:latin typeface="+mj-lt"/>
              </a:rPr>
              <a:t>NECT</a:t>
            </a:r>
            <a:r>
              <a:rPr lang="en-GB" sz="1600" b="1">
                <a:latin typeface="+mj-lt"/>
              </a:rPr>
              <a:t> </a:t>
            </a:r>
            <a:endParaRPr lang="fr-F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24078B-9C3C-F952-FAC8-8DA97BCF3A78}"/>
              </a:ext>
            </a:extLst>
          </p:cNvPr>
          <p:cNvSpPr txBox="1"/>
          <p:nvPr/>
        </p:nvSpPr>
        <p:spPr>
          <a:xfrm>
            <a:off x="287118" y="1570393"/>
            <a:ext cx="1683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>
                <a:latin typeface="+mj-lt"/>
              </a:rPr>
              <a:t>MELARSOPROL</a:t>
            </a:r>
            <a:endParaRPr lang="fr-FR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B2B851-ED08-D782-1721-58424420596D}"/>
              </a:ext>
            </a:extLst>
          </p:cNvPr>
          <p:cNvSpPr txBox="1"/>
          <p:nvPr/>
        </p:nvSpPr>
        <p:spPr>
          <a:xfrm>
            <a:off x="4399222" y="1570393"/>
            <a:ext cx="240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>
                <a:solidFill>
                  <a:schemeClr val="bg1"/>
                </a:solidFill>
                <a:latin typeface="+mj-lt"/>
              </a:rPr>
              <a:t>FEXINIDAZOLE</a:t>
            </a:r>
            <a:r>
              <a:rPr lang="en-GB" sz="1600" b="1">
                <a:solidFill>
                  <a:schemeClr val="bg1"/>
                </a:solidFill>
                <a:latin typeface="+mj-lt"/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429A0A-B27C-6517-8086-69ABAB8360F7}"/>
              </a:ext>
            </a:extLst>
          </p:cNvPr>
          <p:cNvSpPr/>
          <p:nvPr/>
        </p:nvSpPr>
        <p:spPr>
          <a:xfrm>
            <a:off x="6920307" y="1415095"/>
            <a:ext cx="2521085" cy="447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63747-7DEE-E21A-1793-354712E048B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942" y="4590872"/>
            <a:ext cx="2206540" cy="193906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5BE66D3-2319-1825-E21A-BB2BDAC4966F}"/>
              </a:ext>
            </a:extLst>
          </p:cNvPr>
          <p:cNvSpPr txBox="1"/>
          <p:nvPr/>
        </p:nvSpPr>
        <p:spPr>
          <a:xfrm>
            <a:off x="6985677" y="1570393"/>
            <a:ext cx="2162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>
                <a:solidFill>
                  <a:schemeClr val="bg1"/>
                </a:solidFill>
                <a:latin typeface="+mj-lt"/>
              </a:rPr>
              <a:t>FEXINIDAZOLE </a:t>
            </a:r>
          </a:p>
          <a:p>
            <a:r>
              <a:rPr lang="en-GB" sz="1800" b="1">
                <a:solidFill>
                  <a:schemeClr val="bg1"/>
                </a:solidFill>
                <a:latin typeface="+mj-lt"/>
              </a:rPr>
              <a:t>for r-HAT</a:t>
            </a:r>
            <a:r>
              <a:rPr lang="en-GB" sz="1600" b="1">
                <a:solidFill>
                  <a:schemeClr val="bg1"/>
                </a:solidFill>
                <a:latin typeface="+mj-lt"/>
              </a:rPr>
              <a:t>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62" name="Graphic 61" descr="Play with solid fill">
            <a:extLst>
              <a:ext uri="{FF2B5EF4-FFF2-40B4-BE49-F238E27FC236}">
                <a16:creationId xmlns:a16="http://schemas.microsoft.com/office/drawing/2014/main" id="{87DFDEF7-3346-7638-B7FB-5A7EDF956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9956" y="1043545"/>
            <a:ext cx="281349" cy="28134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A6C153F-5CC1-C597-D378-ECFCCE961F94}"/>
              </a:ext>
            </a:extLst>
          </p:cNvPr>
          <p:cNvSpPr txBox="1"/>
          <p:nvPr/>
        </p:nvSpPr>
        <p:spPr>
          <a:xfrm>
            <a:off x="6916897" y="1014942"/>
            <a:ext cx="249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600" b="1">
                <a:latin typeface="+mj-lt"/>
              </a:rPr>
              <a:t>20</a:t>
            </a:r>
            <a:r>
              <a:rPr lang="en-GB" sz="1600" b="1">
                <a:latin typeface="+mj-lt"/>
              </a:rPr>
              <a:t>23</a:t>
            </a:r>
          </a:p>
        </p:txBody>
      </p:sp>
      <p:pic>
        <p:nvPicPr>
          <p:cNvPr id="66" name="Picture 65" descr="A person standing next to a herd of cows&#10;&#10;Description automatically generated">
            <a:extLst>
              <a:ext uri="{FF2B5EF4-FFF2-40B4-BE49-F238E27FC236}">
                <a16:creationId xmlns:a16="http://schemas.microsoft.com/office/drawing/2014/main" id="{C9C197B5-F0C9-1B1C-AE17-5098B12DA42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301" y="3101851"/>
            <a:ext cx="2521089" cy="3433661"/>
          </a:xfrm>
          <a:prstGeom prst="rect">
            <a:avLst/>
          </a:prstGeom>
        </p:spPr>
      </p:pic>
      <p:pic>
        <p:nvPicPr>
          <p:cNvPr id="67" name="Picture 66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B9CC7237-26AA-FB32-39D5-EF34DEBB4C7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516" y="3101851"/>
            <a:ext cx="2471484" cy="3439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61900C-63A5-89A7-D213-194A0FB96368}"/>
              </a:ext>
            </a:extLst>
          </p:cNvPr>
          <p:cNvSpPr/>
          <p:nvPr/>
        </p:nvSpPr>
        <p:spPr>
          <a:xfrm>
            <a:off x="7015477" y="2216724"/>
            <a:ext cx="2400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chemeClr val="bg2"/>
                </a:solidFill>
              </a:rPr>
              <a:t>EMA positive opinion </a:t>
            </a:r>
          </a:p>
          <a:p>
            <a:pPr>
              <a:defRPr/>
            </a:pPr>
            <a:r>
              <a:rPr lang="en-GB" sz="1400" b="1">
                <a:solidFill>
                  <a:schemeClr val="bg2"/>
                </a:solidFill>
              </a:rPr>
              <a:t>Dec 2023</a:t>
            </a:r>
            <a:endParaRPr lang="en-CH" sz="140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CH" sz="140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7F314D6-0CC0-FF14-6F11-330A38321D96}"/>
              </a:ext>
            </a:extLst>
          </p:cNvPr>
          <p:cNvSpPr txBox="1"/>
          <p:nvPr/>
        </p:nvSpPr>
        <p:spPr>
          <a:xfrm>
            <a:off x="9549237" y="2216724"/>
            <a:ext cx="24001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defRPr/>
            </a:pPr>
            <a:r>
              <a:rPr lang="en-CH" sz="1400" b="1">
                <a:solidFill>
                  <a:schemeClr val="bg2"/>
                </a:solidFill>
              </a:rPr>
              <a:t>An innovative single-dose oral treatment to sustain elimination</a:t>
            </a:r>
          </a:p>
        </p:txBody>
      </p:sp>
      <p:pic>
        <p:nvPicPr>
          <p:cNvPr id="90" name="Picture 89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794ED3E7-7D06-B0BC-0FEA-0FADC9C43A0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24" y="3106262"/>
            <a:ext cx="1683697" cy="3424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FA5B7-FDFB-B9B0-3BD4-55024E66FEE2}"/>
              </a:ext>
            </a:extLst>
          </p:cNvPr>
          <p:cNvSpPr txBox="1"/>
          <p:nvPr/>
        </p:nvSpPr>
        <p:spPr>
          <a:xfrm>
            <a:off x="470386" y="4274127"/>
            <a:ext cx="845797" cy="193964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4" name="Picture 3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9BEB5E19-09D5-2E13-668F-22363248892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44897" y="3811197"/>
            <a:ext cx="2988716" cy="24714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BD991B-0A5F-1E91-0118-F81D8AFFD7E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30935" b="30007"/>
          <a:stretch/>
        </p:blipFill>
        <p:spPr>
          <a:xfrm>
            <a:off x="10974290" y="6053374"/>
            <a:ext cx="832515" cy="3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903218-DA5F-9E3C-FFAF-83AFD0108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915B6B-8CCF-5C83-7350-C4E52D706AE4}"/>
              </a:ext>
            </a:extLst>
          </p:cNvPr>
          <p:cNvSpPr/>
          <p:nvPr/>
        </p:nvSpPr>
        <p:spPr>
          <a:xfrm>
            <a:off x="10274" y="16607"/>
            <a:ext cx="12154486" cy="6858000"/>
          </a:xfrm>
          <a:prstGeom prst="rect">
            <a:avLst/>
          </a:prstGeom>
          <a:solidFill>
            <a:srgbClr val="3333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95109D-EEBF-CB7C-CC8B-FE872C790E2C}"/>
              </a:ext>
            </a:extLst>
          </p:cNvPr>
          <p:cNvSpPr/>
          <p:nvPr/>
        </p:nvSpPr>
        <p:spPr>
          <a:xfrm>
            <a:off x="4981092" y="3150287"/>
            <a:ext cx="1459076" cy="1459076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c 16" descr="Handshake outline">
            <a:extLst>
              <a:ext uri="{FF2B5EF4-FFF2-40B4-BE49-F238E27FC236}">
                <a16:creationId xmlns:a16="http://schemas.microsoft.com/office/drawing/2014/main" id="{6B36093B-FDF8-01C4-353F-7109A9884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1227" y="3388473"/>
            <a:ext cx="1086410" cy="1086410"/>
          </a:xfrm>
          <a:prstGeom prst="rect">
            <a:avLst/>
          </a:prstGeom>
        </p:spPr>
      </p:pic>
      <p:pic>
        <p:nvPicPr>
          <p:cNvPr id="10" name="Picture 9" descr="A person in a red and white dress&#10;&#10;Description automatically generated">
            <a:extLst>
              <a:ext uri="{FF2B5EF4-FFF2-40B4-BE49-F238E27FC236}">
                <a16:creationId xmlns:a16="http://schemas.microsoft.com/office/drawing/2014/main" id="{96A8212E-6B4C-B053-33E7-AA8C9DF978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563" y="1867885"/>
            <a:ext cx="4025768" cy="4025768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0D5E018-6CB7-562E-578D-F4F7D6B735EF}"/>
              </a:ext>
            </a:extLst>
          </p:cNvPr>
          <p:cNvGrpSpPr/>
          <p:nvPr/>
        </p:nvGrpSpPr>
        <p:grpSpPr>
          <a:xfrm>
            <a:off x="604752" y="2719508"/>
            <a:ext cx="2303811" cy="760258"/>
            <a:chOff x="604752" y="3287471"/>
            <a:chExt cx="2303811" cy="76025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2FE342D-9BD4-0C7F-CD2F-91EFE3FEC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8551" y="3485670"/>
              <a:ext cx="1716212" cy="363861"/>
            </a:xfrm>
            <a:prstGeom prst="rect">
              <a:avLst/>
            </a:prstGeom>
          </p:spPr>
        </p:pic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6AB7BF8B-6EEB-D1B3-B4B6-33F6561DE0C6}"/>
                </a:ext>
              </a:extLst>
            </p:cNvPr>
            <p:cNvSpPr/>
            <p:nvPr/>
          </p:nvSpPr>
          <p:spPr>
            <a:xfrm>
              <a:off x="604752" y="3287471"/>
              <a:ext cx="2303811" cy="760258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F3DE03-2BC2-4C31-1BDA-6322B0D722DD}"/>
              </a:ext>
            </a:extLst>
          </p:cNvPr>
          <p:cNvGrpSpPr/>
          <p:nvPr/>
        </p:nvGrpSpPr>
        <p:grpSpPr>
          <a:xfrm>
            <a:off x="620623" y="3654506"/>
            <a:ext cx="2303811" cy="760258"/>
            <a:chOff x="620623" y="4194985"/>
            <a:chExt cx="2303811" cy="76025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1C76470-E527-2795-8E3C-7FD49040A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3677" y="4358090"/>
              <a:ext cx="1417703" cy="434049"/>
            </a:xfrm>
            <a:prstGeom prst="rect">
              <a:avLst/>
            </a:prstGeom>
          </p:spPr>
        </p:pic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C75DA0D5-F5C9-F674-DBD9-01554A5C4388}"/>
                </a:ext>
              </a:extLst>
            </p:cNvPr>
            <p:cNvSpPr/>
            <p:nvPr/>
          </p:nvSpPr>
          <p:spPr>
            <a:xfrm>
              <a:off x="620623" y="4194985"/>
              <a:ext cx="2303811" cy="760258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99E14A-ED5B-809E-62F5-886CD3C12DA7}"/>
              </a:ext>
            </a:extLst>
          </p:cNvPr>
          <p:cNvGrpSpPr/>
          <p:nvPr/>
        </p:nvGrpSpPr>
        <p:grpSpPr>
          <a:xfrm>
            <a:off x="604752" y="4589504"/>
            <a:ext cx="2303815" cy="760259"/>
            <a:chOff x="604752" y="5206172"/>
            <a:chExt cx="2303815" cy="760259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2676E6F-7B38-6C79-EBEE-45E24C89C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9211" y="5339842"/>
              <a:ext cx="1214897" cy="433285"/>
            </a:xfrm>
            <a:prstGeom prst="rect">
              <a:avLst/>
            </a:prstGeom>
          </p:spPr>
        </p:pic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A60BF21C-BB39-A06D-847D-B9DEF8F2D20E}"/>
                </a:ext>
              </a:extLst>
            </p:cNvPr>
            <p:cNvSpPr/>
            <p:nvPr/>
          </p:nvSpPr>
          <p:spPr>
            <a:xfrm>
              <a:off x="604752" y="5206172"/>
              <a:ext cx="2303815" cy="760259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433D10-AD46-A296-FA4B-46CF1368F819}"/>
              </a:ext>
            </a:extLst>
          </p:cNvPr>
          <p:cNvCxnSpPr>
            <a:cxnSpLocks/>
          </p:cNvCxnSpPr>
          <p:nvPr/>
        </p:nvCxnSpPr>
        <p:spPr>
          <a:xfrm>
            <a:off x="2940892" y="4018722"/>
            <a:ext cx="2071942" cy="0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AE62E8-F678-0DC6-9AC2-C33175A1C273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440168" y="3874220"/>
            <a:ext cx="1102395" cy="6549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ED944E-771D-B0DF-EB4E-FD059F49ADEA}"/>
              </a:ext>
            </a:extLst>
          </p:cNvPr>
          <p:cNvCxnSpPr>
            <a:cxnSpLocks/>
            <a:stCxn id="40" idx="3"/>
            <a:endCxn id="18" idx="1"/>
          </p:cNvCxnSpPr>
          <p:nvPr/>
        </p:nvCxnSpPr>
        <p:spPr>
          <a:xfrm>
            <a:off x="2924438" y="2164639"/>
            <a:ext cx="2270331" cy="1199325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F7EB13-A333-EB2E-5B1A-DC7B1CBE08F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08563" y="3099637"/>
            <a:ext cx="2104271" cy="554869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D78DD38-633E-E035-306B-720251B87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768" y="226675"/>
            <a:ext cx="11420897" cy="4760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4400" b="1" i="0">
                <a:solidFill>
                  <a:schemeClr val="accent1"/>
                </a:solidFill>
                <a:effectLst/>
                <a:latin typeface="+mj-lt"/>
              </a:rPr>
              <a:t>THE POWER OF PARTNERSHIP</a:t>
            </a:r>
            <a:endParaRPr lang="en-CH" sz="4400" b="1" i="0">
              <a:solidFill>
                <a:schemeClr val="accent1"/>
              </a:solidFill>
              <a:effectLst/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CH" sz="2800">
                <a:solidFill>
                  <a:schemeClr val="bg1"/>
                </a:solidFill>
                <a:latin typeface="+mj-lt"/>
              </a:rPr>
              <a:t>A</a:t>
            </a:r>
            <a:r>
              <a:rPr lang="en-GB" sz="2800">
                <a:solidFill>
                  <a:schemeClr val="bg1"/>
                </a:solidFill>
                <a:latin typeface="+mj-lt"/>
              </a:rPr>
              <a:t> PATIENT-NEEDS DRIVEN </a:t>
            </a:r>
            <a:r>
              <a:rPr lang="en-CH" sz="2800">
                <a:solidFill>
                  <a:schemeClr val="bg1"/>
                </a:solidFill>
                <a:latin typeface="+mj-lt"/>
              </a:rPr>
              <a:t>ALTERNATIVE </a:t>
            </a:r>
            <a:r>
              <a:rPr lang="en-CH" sz="2800" b="1" i="0">
                <a:solidFill>
                  <a:schemeClr val="bg1"/>
                </a:solidFill>
                <a:effectLst/>
                <a:latin typeface="+mj-lt"/>
              </a:rPr>
              <a:t>R&amp;D MODEL IS POSSIBLE</a:t>
            </a:r>
            <a:endParaRPr lang="fr-FR" sz="2800">
              <a:solidFill>
                <a:schemeClr val="bg1"/>
              </a:solidFill>
              <a:latin typeface="+mj-lt"/>
            </a:endParaRPr>
          </a:p>
          <a:p>
            <a:endParaRPr lang="fr-FR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EA2F6945-670F-764A-9170-EC3C3DE0FAC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30935" b="30007"/>
          <a:stretch/>
        </p:blipFill>
        <p:spPr>
          <a:xfrm>
            <a:off x="11018292" y="6312842"/>
            <a:ext cx="832515" cy="3290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99B20-9E22-2B71-2D6B-F98E1FBC8B60}"/>
              </a:ext>
            </a:extLst>
          </p:cNvPr>
          <p:cNvCxnSpPr>
            <a:cxnSpLocks/>
            <a:stCxn id="26" idx="3"/>
            <a:endCxn id="18" idx="3"/>
          </p:cNvCxnSpPr>
          <p:nvPr/>
        </p:nvCxnSpPr>
        <p:spPr>
          <a:xfrm flipV="1">
            <a:off x="2908567" y="4395686"/>
            <a:ext cx="2286202" cy="573948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D5CBE1-0DF4-9B56-CAA1-5550F90AF839}"/>
              </a:ext>
            </a:extLst>
          </p:cNvPr>
          <p:cNvGrpSpPr/>
          <p:nvPr/>
        </p:nvGrpSpPr>
        <p:grpSpPr>
          <a:xfrm>
            <a:off x="620623" y="1784509"/>
            <a:ext cx="2303815" cy="760259"/>
            <a:chOff x="620623" y="2213432"/>
            <a:chExt cx="2303815" cy="760259"/>
          </a:xfrm>
        </p:grpSpPr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18BC43E8-A621-DB88-0271-C08A4A2A6A95}"/>
                </a:ext>
              </a:extLst>
            </p:cNvPr>
            <p:cNvSpPr/>
            <p:nvPr/>
          </p:nvSpPr>
          <p:spPr>
            <a:xfrm>
              <a:off x="620623" y="2213432"/>
              <a:ext cx="2303815" cy="760259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EAD341-2DA0-4B4D-F5E1-01E39753F592}"/>
                </a:ext>
              </a:extLst>
            </p:cNvPr>
            <p:cNvSpPr txBox="1"/>
            <p:nvPr/>
          </p:nvSpPr>
          <p:spPr>
            <a:xfrm>
              <a:off x="745974" y="2349984"/>
              <a:ext cx="2076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b="1" dirty="0">
                  <a:solidFill>
                    <a:schemeClr val="bg1"/>
                  </a:solidFill>
                  <a:latin typeface="+mj-lt"/>
                </a:rPr>
                <a:t>NATIONAL PROGRAMMES AND MINISTRIES OF HEALTH</a:t>
              </a:r>
              <a:endParaRPr lang="fr-FR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9E2A2B-D981-2EEE-20AA-66852ABD3B57}"/>
              </a:ext>
            </a:extLst>
          </p:cNvPr>
          <p:cNvGrpSpPr/>
          <p:nvPr/>
        </p:nvGrpSpPr>
        <p:grpSpPr>
          <a:xfrm>
            <a:off x="604748" y="5513492"/>
            <a:ext cx="2303815" cy="760259"/>
            <a:chOff x="620623" y="2213432"/>
            <a:chExt cx="2303815" cy="760259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BFC909C8-26C3-0489-B90D-25D66A70A0A2}"/>
                </a:ext>
              </a:extLst>
            </p:cNvPr>
            <p:cNvSpPr/>
            <p:nvPr/>
          </p:nvSpPr>
          <p:spPr>
            <a:xfrm>
              <a:off x="620623" y="2213432"/>
              <a:ext cx="2303815" cy="760259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8BFA3D-F84E-BD5E-3FF1-9A111223D10E}"/>
                </a:ext>
              </a:extLst>
            </p:cNvPr>
            <p:cNvSpPr txBox="1"/>
            <p:nvPr/>
          </p:nvSpPr>
          <p:spPr>
            <a:xfrm>
              <a:off x="745974" y="2452724"/>
              <a:ext cx="2076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DONOR SUPPORT</a:t>
              </a:r>
              <a:endParaRPr lang="fr-FR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D21C3A-6E00-E1CC-967D-D3EC6B9582E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08563" y="4563408"/>
            <a:ext cx="2540890" cy="1330214"/>
          </a:xfrm>
          <a:prstGeom prst="lin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195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DC3928-A7DB-2727-5326-04D389041708}"/>
              </a:ext>
            </a:extLst>
          </p:cNvPr>
          <p:cNvSpPr/>
          <p:nvPr/>
        </p:nvSpPr>
        <p:spPr>
          <a:xfrm>
            <a:off x="3805670" y="0"/>
            <a:ext cx="83863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D77F30-33D9-1546-1DC4-D7478FEE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155" y="6285731"/>
            <a:ext cx="828675" cy="2955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6195C-6352-A84A-4488-B0C33F4C4741}"/>
              </a:ext>
            </a:extLst>
          </p:cNvPr>
          <p:cNvSpPr/>
          <p:nvPr/>
        </p:nvSpPr>
        <p:spPr>
          <a:xfrm>
            <a:off x="-3" y="1"/>
            <a:ext cx="4436735" cy="21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CF07286-1DEA-BFE3-7AC4-0913F6E70C3B}"/>
              </a:ext>
            </a:extLst>
          </p:cNvPr>
          <p:cNvSpPr txBox="1">
            <a:spLocks/>
          </p:cNvSpPr>
          <p:nvPr/>
        </p:nvSpPr>
        <p:spPr>
          <a:xfrm>
            <a:off x="0" y="462336"/>
            <a:ext cx="4436731" cy="1297845"/>
          </a:xfrm>
          <a:prstGeom prst="rect">
            <a:avLst/>
          </a:prstGeom>
        </p:spPr>
        <p:txBody>
          <a:bodyPr/>
          <a:lstStyle>
            <a:lvl1pPr mar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01" indent="0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202" indent="0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303" indent="0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404" indent="0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056" indent="-228551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6" indent="-228551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7" indent="-228551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8" indent="-228551" algn="l" defTabSz="91420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500" b="1">
                <a:solidFill>
                  <a:schemeClr val="bg1"/>
                </a:solidFill>
                <a:latin typeface="+mj-lt"/>
              </a:rPr>
              <a:t>THANK</a:t>
            </a:r>
            <a:r>
              <a:rPr lang="en-CH" sz="3500" b="1">
                <a:solidFill>
                  <a:schemeClr val="bg1"/>
                </a:solidFill>
                <a:latin typeface="+mj-lt"/>
              </a:rPr>
              <a:t> </a:t>
            </a:r>
            <a:r>
              <a:rPr lang="fr-FR" sz="3500" b="1">
                <a:solidFill>
                  <a:schemeClr val="bg1"/>
                </a:solidFill>
                <a:latin typeface="+mj-lt"/>
              </a:rPr>
              <a:t>YOU </a:t>
            </a:r>
          </a:p>
          <a:p>
            <a:pPr algn="ctr"/>
            <a:r>
              <a:rPr lang="fr-FR" sz="3500" b="1">
                <a:solidFill>
                  <a:schemeClr val="bg1"/>
                </a:solidFill>
                <a:latin typeface="+mj-lt"/>
              </a:rPr>
              <a:t>for </a:t>
            </a:r>
            <a:r>
              <a:rPr lang="fr-FR" sz="3500" b="1" err="1">
                <a:solidFill>
                  <a:schemeClr val="bg1"/>
                </a:solidFill>
                <a:latin typeface="+mj-lt"/>
              </a:rPr>
              <a:t>your</a:t>
            </a:r>
            <a:r>
              <a:rPr lang="fr-FR" sz="3500" b="1">
                <a:solidFill>
                  <a:schemeClr val="bg1"/>
                </a:solidFill>
                <a:latin typeface="+mj-lt"/>
              </a:rPr>
              <a:t> support </a:t>
            </a:r>
            <a:endParaRPr lang="en-CH" sz="3500" b="1">
              <a:solidFill>
                <a:schemeClr val="bg1"/>
              </a:solidFill>
              <a:latin typeface="+mj-lt"/>
            </a:endParaRPr>
          </a:p>
          <a:p>
            <a:endParaRPr lang="en-GB" sz="2400"/>
          </a:p>
        </p:txBody>
      </p:sp>
      <p:pic>
        <p:nvPicPr>
          <p:cNvPr id="18" name="Picture 17" descr="A person wearing gloves and holding a blue glove&#10;&#10;AI-generated content may be incorrect.">
            <a:extLst>
              <a:ext uri="{FF2B5EF4-FFF2-40B4-BE49-F238E27FC236}">
                <a16:creationId xmlns:a16="http://schemas.microsoft.com/office/drawing/2014/main" id="{599960B0-4B71-D975-375B-0C65808750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"/>
          <a:stretch>
            <a:fillRect/>
          </a:stretch>
        </p:blipFill>
        <p:spPr>
          <a:xfrm>
            <a:off x="-3" y="2115185"/>
            <a:ext cx="4436735" cy="4742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0E4723-95A1-B188-0C34-77E4AB8BBA11}"/>
              </a:ext>
            </a:extLst>
          </p:cNvPr>
          <p:cNvSpPr txBox="1"/>
          <p:nvPr/>
        </p:nvSpPr>
        <p:spPr>
          <a:xfrm>
            <a:off x="9935848" y="5598870"/>
            <a:ext cx="2055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>
                <a:solidFill>
                  <a:schemeClr val="tx2"/>
                </a:solidFill>
              </a:rPr>
              <a:t>* Support to HAT &amp; onchocerciasis</a:t>
            </a:r>
          </a:p>
          <a:p>
            <a:r>
              <a:rPr lang="en-GB" sz="800" i="1">
                <a:solidFill>
                  <a:schemeClr val="tx2"/>
                </a:solidFill>
              </a:rPr>
              <a:t>** Support to NTDs Access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900" i="1">
              <a:solidFill>
                <a:schemeClr val="tx2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92D8C9B-5693-82B7-49D3-B363B34C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155" y="6259069"/>
            <a:ext cx="828675" cy="295542"/>
          </a:xfrm>
          <a:prstGeom prst="rect">
            <a:avLst/>
          </a:prstGeom>
        </p:spPr>
      </p:pic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FE22EF9B-1797-F0A3-2E57-D0E1B0E0D6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3747" y="725321"/>
            <a:ext cx="6831005" cy="5274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DECD7-035D-D5FB-7E2F-FF5395120B1F}"/>
              </a:ext>
            </a:extLst>
          </p:cNvPr>
          <p:cNvSpPr txBox="1"/>
          <p:nvPr/>
        </p:nvSpPr>
        <p:spPr>
          <a:xfrm>
            <a:off x="4512442" y="36563"/>
            <a:ext cx="736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We thank every DNDi supporter for their contribution to advancing our mission and are deeply grateful to the following major donors for sustaining our progress in 2024</a:t>
            </a:r>
            <a:r>
              <a:rPr lang="en-CH" sz="1600" b="1" dirty="0"/>
              <a:t>: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FCA5E-51EA-151F-65FD-C415AE091C0B}"/>
              </a:ext>
            </a:extLst>
          </p:cNvPr>
          <p:cNvSpPr txBox="1"/>
          <p:nvPr/>
        </p:nvSpPr>
        <p:spPr>
          <a:xfrm>
            <a:off x="4702356" y="5974636"/>
            <a:ext cx="7098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We are also grateful to the following major donors for their generous support:</a:t>
            </a:r>
            <a:r>
              <a:rPr lang="en-CH" sz="1100" b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Bennett Shapiro </a:t>
            </a:r>
            <a:r>
              <a:rPr lang="en-CH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&amp;</a:t>
            </a:r>
            <a:r>
              <a:rPr lang="en-US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Fredericka Foster, </a:t>
            </a:r>
            <a:endParaRPr lang="en-CH" sz="1100">
              <a:solidFill>
                <a:srgbClr val="242424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The Broder Family Foundation,  Mr. Clifford N. Burnstein &amp; Ms. Sabra C. Turnbull, George H. Stout, Jeffrey Nelson, Perpetual Kindness Foundation, The </a:t>
            </a:r>
            <a:r>
              <a:rPr lang="en-US" sz="110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Stainman</a:t>
            </a:r>
            <a:r>
              <a:rPr lang="en-US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Family Foundation</a:t>
            </a:r>
            <a:r>
              <a:rPr lang="en-CH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a</a:t>
            </a:r>
            <a:r>
              <a:rPr lang="en-US" sz="110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nd</a:t>
            </a:r>
            <a:r>
              <a:rPr lang="en-US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other generous major donors who wish to remain anonymous</a:t>
            </a:r>
            <a:r>
              <a:rPr lang="en-CH" sz="110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95684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A4A04-EE7F-6E8B-0C2E-76BE3DB63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person holding a pill&#10;&#10;Description automatically generated">
            <a:extLst>
              <a:ext uri="{FF2B5EF4-FFF2-40B4-BE49-F238E27FC236}">
                <a16:creationId xmlns:a16="http://schemas.microsoft.com/office/drawing/2014/main" id="{547DC089-4636-61D1-A9B5-9D988F8C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74F3F03-F76A-DD77-6247-B3D36C0847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4861" y="5404064"/>
            <a:ext cx="1651134" cy="970859"/>
          </a:xfrm>
          <a:prstGeom prst="rect">
            <a:avLst/>
          </a:prstGeom>
        </p:spPr>
      </p:pic>
      <p:pic>
        <p:nvPicPr>
          <p:cNvPr id="2" name="Picture 1" descr="A qr code with a red text&#10;&#10;Description automatically generated">
            <a:extLst>
              <a:ext uri="{FF2B5EF4-FFF2-40B4-BE49-F238E27FC236}">
                <a16:creationId xmlns:a16="http://schemas.microsoft.com/office/drawing/2014/main" id="{68A324B8-5376-F8F3-5822-CF2F47B327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4" y="4820771"/>
            <a:ext cx="1533428" cy="15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5768"/>
      </p:ext>
    </p:extLst>
  </p:cSld>
  <p:clrMapOvr>
    <a:masterClrMapping/>
  </p:clrMapOvr>
</p:sld>
</file>

<file path=ppt/theme/theme1.xml><?xml version="1.0" encoding="utf-8"?>
<a:theme xmlns:a="http://schemas.openxmlformats.org/drawingml/2006/main" name="6_DNDi_Corporate template">
  <a:themeElements>
    <a:clrScheme name="Custom 19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84B0F"/>
      </a:accent1>
      <a:accent2>
        <a:srgbClr val="EF7D00"/>
      </a:accent2>
      <a:accent3>
        <a:srgbClr val="EDB800"/>
      </a:accent3>
      <a:accent4>
        <a:srgbClr val="47BAEC"/>
      </a:accent4>
      <a:accent5>
        <a:srgbClr val="5B57A2"/>
      </a:accent5>
      <a:accent6>
        <a:srgbClr val="E5E2DC"/>
      </a:accent6>
      <a:hlink>
        <a:srgbClr val="E84B0F"/>
      </a:hlink>
      <a:folHlink>
        <a:srgbClr val="EF7D00"/>
      </a:folHlink>
    </a:clrScheme>
    <a:fontScheme name="Custom 2">
      <a:majorFont>
        <a:latin typeface="Tw Cen M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Di Corporate Template" id="{07F58BEF-C004-4F5A-8C29-A973024D3C65}" vid="{276247E5-EC60-41B1-80F6-251D814262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ad2fc5-f673-42b0-8576-8915727b5704" xsi:nil="true"/>
    <lcf76f155ced4ddcb4097134ff3c332f xmlns="f8623435-1b67-45a9-b191-fa2e395ea4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30FFE6C73964BB3B7434761AB2B46" ma:contentTypeVersion="19" ma:contentTypeDescription="Create a new document." ma:contentTypeScope="" ma:versionID="20f0fcfa5fd33e82909957cb0b57271d">
  <xsd:schema xmlns:xsd="http://www.w3.org/2001/XMLSchema" xmlns:xs="http://www.w3.org/2001/XMLSchema" xmlns:p="http://schemas.microsoft.com/office/2006/metadata/properties" xmlns:ns2="f8623435-1b67-45a9-b191-fa2e395ea474" xmlns:ns3="0c3b0400-0ad6-4664-9e22-f7e99d74a23f" xmlns:ns4="e8ad2fc5-f673-42b0-8576-8915727b5704" targetNamespace="http://schemas.microsoft.com/office/2006/metadata/properties" ma:root="true" ma:fieldsID="0a7fba447f08d301855d079d4750956f" ns2:_="" ns3:_="" ns4:_="">
    <xsd:import namespace="f8623435-1b67-45a9-b191-fa2e395ea474"/>
    <xsd:import namespace="0c3b0400-0ad6-4664-9e22-f7e99d74a23f"/>
    <xsd:import namespace="e8ad2fc5-f673-42b0-8576-8915727b5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23435-1b67-45a9-b191-fa2e395ea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b8dcca-3e83-44b5-af86-5b7a637e33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b0400-0ad6-4664-9e22-f7e99d74a2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d2fc5-f673-42b0-8576-8915727b570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4ffdc09-961b-4529-a078-644043c4b77f}" ma:internalName="TaxCatchAll" ma:showField="CatchAllData" ma:web="0c3b0400-0ad6-4664-9e22-f7e99d74a2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815DC-0164-40B4-9DB5-CCEB75F10987}">
  <ds:schemaRefs>
    <ds:schemaRef ds:uri="http://schemas.openxmlformats.org/package/2006/metadata/core-properties"/>
    <ds:schemaRef ds:uri="http://purl.org/dc/dcmitype/"/>
    <ds:schemaRef ds:uri="http://purl.org/dc/elements/1.1/"/>
    <ds:schemaRef ds:uri="0c3b0400-0ad6-4664-9e22-f7e99d74a23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f8623435-1b67-45a9-b191-fa2e395ea474"/>
    <ds:schemaRef ds:uri="e8ad2fc5-f673-42b0-8576-8915727b5704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C2649A-D4E5-47E7-B1C4-064C25421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23435-1b67-45a9-b191-fa2e395ea474"/>
    <ds:schemaRef ds:uri="0c3b0400-0ad6-4664-9e22-f7e99d74a23f"/>
    <ds:schemaRef ds:uri="e8ad2fc5-f673-42b0-8576-8915727b5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583AD-B891-4E88-8112-0336903D526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b07c392-1789-4db9-b346-58cc7fa2f42d}" enabled="0" method="" siteId="{3b07c392-1789-4db9-b346-58cc7fa2f42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DNDi Corporate Template</Template>
  <TotalTime>0</TotalTime>
  <Words>646</Words>
  <Application>Microsoft Office PowerPoint</Application>
  <PresentationFormat>Breitbild</PresentationFormat>
  <Paragraphs>72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MS PGothic</vt:lpstr>
      <vt:lpstr>-apple-system</vt:lpstr>
      <vt:lpstr>Aptos</vt:lpstr>
      <vt:lpstr>Arial</vt:lpstr>
      <vt:lpstr>Arial Narrow</vt:lpstr>
      <vt:lpstr>Calibri</vt:lpstr>
      <vt:lpstr>Calibri Light</vt:lpstr>
      <vt:lpstr>dinot_regular</vt:lpstr>
      <vt:lpstr>Times New Roman</vt:lpstr>
      <vt:lpstr>Tw Cen MT</vt:lpstr>
      <vt:lpstr>6_DNDi_Corporate template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 Shieh</dc:creator>
  <cp:lastModifiedBy>Annette Hornung</cp:lastModifiedBy>
  <cp:revision>9</cp:revision>
  <dcterms:created xsi:type="dcterms:W3CDTF">2025-05-10T14:15:14Z</dcterms:created>
  <dcterms:modified xsi:type="dcterms:W3CDTF">2025-10-20T10:25:04Z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0x0101009B930FFE6C73964BB3B7434761AB2B46</vt:lpwstr>
  </property>
</Properties>
</file>